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  <p:sldId id="379" r:id="rId3"/>
    <p:sldId id="396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18975" b="44505"/>
          <a:stretch/>
        </p:blipFill>
        <p:spPr>
          <a:xfrm>
            <a:off x="0" y="3889612"/>
            <a:ext cx="12192000" cy="2968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 err="1">
                <a:solidFill>
                  <a:schemeClr val="accent1"/>
                </a:solidFill>
              </a:rPr>
              <a:t>task</a:t>
            </a:r>
            <a:r>
              <a:rPr lang="nl-BE" sz="4800" b="1" dirty="0">
                <a:solidFill>
                  <a:schemeClr val="accent1"/>
                </a:solidFill>
              </a:rPr>
              <a:t> dispatching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9144000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to defined 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6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A2G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to defined 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18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4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76" name="Ovaal 75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cxnSp>
        <p:nvCxnSpPr>
          <p:cNvPr id="5" name="Rechte verbindingslijn met pijl 4"/>
          <p:cNvCxnSpPr>
            <a:stCxn id="138" idx="2"/>
            <a:endCxn id="91" idx="0"/>
          </p:cNvCxnSpPr>
          <p:nvPr/>
        </p:nvCxnSpPr>
        <p:spPr>
          <a:xfrm>
            <a:off x="6450586" y="4451316"/>
            <a:ext cx="1337982" cy="849733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/>
          <p:cNvCxnSpPr>
            <a:stCxn id="138" idx="3"/>
            <a:endCxn id="102" idx="0"/>
          </p:cNvCxnSpPr>
          <p:nvPr/>
        </p:nvCxnSpPr>
        <p:spPr>
          <a:xfrm>
            <a:off x="6805172" y="4238625"/>
            <a:ext cx="3883124" cy="7544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/>
          <p:cNvCxnSpPr>
            <a:stCxn id="119" idx="3"/>
            <a:endCxn id="98" idx="1"/>
          </p:cNvCxnSpPr>
          <p:nvPr/>
        </p:nvCxnSpPr>
        <p:spPr>
          <a:xfrm>
            <a:off x="6450586" y="2921683"/>
            <a:ext cx="1722321" cy="267787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stCxn id="119" idx="3"/>
            <a:endCxn id="106" idx="1"/>
          </p:cNvCxnSpPr>
          <p:nvPr/>
        </p:nvCxnSpPr>
        <p:spPr>
          <a:xfrm flipV="1">
            <a:off x="6450586" y="2719911"/>
            <a:ext cx="1434515" cy="2017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(1)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detect</a:t>
            </a:r>
            <a:r>
              <a:rPr lang="nl-BE" dirty="0"/>
              <a:t> targets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</a:p>
        </p:txBody>
      </p:sp>
      <p:sp>
        <p:nvSpPr>
          <p:cNvPr id="121" name="TextBox 19"/>
          <p:cNvSpPr txBox="1"/>
          <p:nvPr/>
        </p:nvSpPr>
        <p:spPr>
          <a:xfrm>
            <a:off x="335937" y="2078985"/>
            <a:ext cx="5040056" cy="1440016"/>
          </a:xfrm>
          <a:prstGeom prst="roundRect">
            <a:avLst>
              <a:gd name="adj" fmla="val 719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 err="1">
                <a:solidFill>
                  <a:schemeClr val="bg1"/>
                </a:solidFill>
              </a:rPr>
              <a:t>FACs</a:t>
            </a:r>
            <a:r>
              <a:rPr lang="nl-BE" sz="1600" b="1" dirty="0">
                <a:solidFill>
                  <a:schemeClr val="bg1"/>
                </a:solidFill>
              </a:rPr>
              <a:t> R1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detecting</a:t>
            </a:r>
            <a:r>
              <a:rPr lang="nl-BE" sz="1600" b="1" dirty="0">
                <a:solidFill>
                  <a:schemeClr val="bg1"/>
                </a:solidFill>
              </a:rPr>
              <a:t> targets.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B,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Area 1.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C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D,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3.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>
                <a:solidFill>
                  <a:schemeClr val="bg1"/>
                </a:solidFill>
              </a:rPr>
              <a:t>Attack </a:t>
            </a:r>
            <a:r>
              <a:rPr lang="nl-BE" sz="1600" dirty="0" err="1">
                <a:solidFill>
                  <a:schemeClr val="bg1"/>
                </a:solidFill>
              </a:rPr>
              <a:t>Helicopters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H2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airborne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awaiting</a:t>
            </a:r>
            <a:r>
              <a:rPr lang="nl-BE" sz="1600" b="1" dirty="0">
                <a:solidFill>
                  <a:schemeClr val="bg1"/>
                </a:solidFill>
              </a:rPr>
              <a:t> orders.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0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7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98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99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Tekstvak 172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4" name="Tekstvak 173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5" name="Tekstvak 174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6" name="Tekstvak 175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86" name="Tekstvak 85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74" name="Tekstvak 73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64" name="Tekstvak 63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grpSp>
        <p:nvGrpSpPr>
          <p:cNvPr id="118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19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3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3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Tekstvak 119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44" name="Tekstvak 143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52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53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921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kstvak 213"/>
          <p:cNvSpPr txBox="1"/>
          <p:nvPr/>
        </p:nvSpPr>
        <p:spPr>
          <a:xfrm>
            <a:off x="6186001" y="4779015"/>
            <a:ext cx="450005" cy="630007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(2)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reports</a:t>
            </a:r>
            <a:r>
              <a:rPr lang="nl-BE" dirty="0"/>
              <a:t> </a:t>
            </a:r>
            <a:r>
              <a:rPr lang="nl-BE" dirty="0" err="1"/>
              <a:t>detected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targets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cxnSp>
        <p:nvCxnSpPr>
          <p:cNvPr id="54" name="Rechte verbindingslijn met pijl 53"/>
          <p:cNvCxnSpPr>
            <a:stCxn id="148" idx="2"/>
            <a:endCxn id="175" idx="0"/>
          </p:cNvCxnSpPr>
          <p:nvPr/>
        </p:nvCxnSpPr>
        <p:spPr>
          <a:xfrm flipH="1">
            <a:off x="5338471" y="3134374"/>
            <a:ext cx="757529" cy="2774850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kstvak 82"/>
          <p:cNvSpPr txBox="1"/>
          <p:nvPr/>
        </p:nvSpPr>
        <p:spPr>
          <a:xfrm>
            <a:off x="5015988" y="4059469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5091599" y="4329471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5465993" y="4329471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14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88" name="Tekstvak 87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grpSp>
        <p:nvGrpSpPr>
          <p:cNvPr id="19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98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0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01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202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4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05" name="Tekstvak 204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cxnSp>
        <p:nvCxnSpPr>
          <p:cNvPr id="207" name="Rechte verbindingslijn met pijl 206"/>
          <p:cNvCxnSpPr>
            <a:stCxn id="183" idx="2"/>
            <a:endCxn id="175" idx="0"/>
          </p:cNvCxnSpPr>
          <p:nvPr/>
        </p:nvCxnSpPr>
        <p:spPr>
          <a:xfrm flipH="1">
            <a:off x="5338471" y="4451316"/>
            <a:ext cx="1112115" cy="1457908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kstvak 210"/>
          <p:cNvSpPr txBox="1"/>
          <p:nvPr/>
        </p:nvSpPr>
        <p:spPr>
          <a:xfrm>
            <a:off x="5735996" y="4779016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2" name="Tekstvak 211"/>
          <p:cNvSpPr txBox="1"/>
          <p:nvPr/>
        </p:nvSpPr>
        <p:spPr>
          <a:xfrm>
            <a:off x="5825997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3" name="Tekstvak 212"/>
          <p:cNvSpPr txBox="1"/>
          <p:nvPr/>
        </p:nvSpPr>
        <p:spPr>
          <a:xfrm>
            <a:off x="6261612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5" name="TextBox 19"/>
          <p:cNvSpPr txBox="1"/>
          <p:nvPr/>
        </p:nvSpPr>
        <p:spPr>
          <a:xfrm>
            <a:off x="335937" y="2078985"/>
            <a:ext cx="5040056" cy="630007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1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Area 3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</p:txBody>
      </p:sp>
    </p:spTree>
    <p:extLst>
      <p:ext uri="{BB962C8B-B14F-4D97-AF65-F5344CB8AC3E}">
        <p14:creationId xmlns:p14="http://schemas.microsoft.com/office/powerpoint/2010/main" val="1658519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HQ </a:t>
            </a:r>
            <a:r>
              <a:rPr lang="nl-BE" sz="1600" b="1" dirty="0" err="1">
                <a:solidFill>
                  <a:schemeClr val="bg1"/>
                </a:solidFill>
              </a:rPr>
              <a:t>defines</a:t>
            </a:r>
            <a:r>
              <a:rPr lang="nl-BE" sz="1600" b="1" dirty="0">
                <a:solidFill>
                  <a:schemeClr val="bg1"/>
                </a:solidFill>
              </a:rPr>
              <a:t> CAS, SEAD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communicate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them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GROUP1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GROUP2.</a:t>
            </a:r>
          </a:p>
        </p:txBody>
      </p:sp>
      <p:sp>
        <p:nvSpPr>
          <p:cNvPr id="30" name="Rechthoek 29"/>
          <p:cNvSpPr/>
          <p:nvPr/>
        </p:nvSpPr>
        <p:spPr>
          <a:xfrm>
            <a:off x="2135956" y="4689014"/>
            <a:ext cx="1170013" cy="13500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(3) </a:t>
            </a:r>
            <a:r>
              <a:rPr lang="nl-BE" dirty="0" err="1"/>
              <a:t>hq</a:t>
            </a:r>
            <a:r>
              <a:rPr lang="nl-BE" dirty="0"/>
              <a:t> dispatches TASKS </a:t>
            </a:r>
            <a:br>
              <a:rPr lang="nl-BE" dirty="0"/>
            </a:br>
            <a:r>
              <a:rPr lang="nl-BE" dirty="0"/>
              <a:t>TO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groups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14" name="Tekstvak 213"/>
          <p:cNvSpPr txBox="1"/>
          <p:nvPr/>
        </p:nvSpPr>
        <p:spPr>
          <a:xfrm>
            <a:off x="4205979" y="5679025"/>
            <a:ext cx="450005" cy="63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215" name="Tekstvak 214"/>
          <p:cNvSpPr txBox="1"/>
          <p:nvPr/>
        </p:nvSpPr>
        <p:spPr>
          <a:xfrm>
            <a:off x="4281590" y="594902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6" name="Tekstvak 215"/>
          <p:cNvSpPr txBox="1"/>
          <p:nvPr/>
        </p:nvSpPr>
        <p:spPr>
          <a:xfrm>
            <a:off x="4205979" y="4959785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7" name="Tekstvak 216"/>
          <p:cNvSpPr txBox="1"/>
          <p:nvPr/>
        </p:nvSpPr>
        <p:spPr>
          <a:xfrm>
            <a:off x="4295980" y="5229787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8" name="Tekstvak 217"/>
          <p:cNvSpPr txBox="1"/>
          <p:nvPr/>
        </p:nvSpPr>
        <p:spPr>
          <a:xfrm>
            <a:off x="4205979" y="4239394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219" name="Tekstvak 218"/>
          <p:cNvSpPr txBox="1"/>
          <p:nvPr/>
        </p:nvSpPr>
        <p:spPr>
          <a:xfrm>
            <a:off x="4281590" y="4509396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20" name="Tekstvak 219"/>
          <p:cNvSpPr txBox="1"/>
          <p:nvPr/>
        </p:nvSpPr>
        <p:spPr>
          <a:xfrm>
            <a:off x="4655984" y="4509396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315958" y="5229020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sp>
        <p:nvSpPr>
          <p:cNvPr id="235" name="Rechthoek 234"/>
          <p:cNvSpPr/>
          <p:nvPr/>
        </p:nvSpPr>
        <p:spPr>
          <a:xfrm>
            <a:off x="2315958" y="4869016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236" name="Rechthoek 235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cxnSp>
        <p:nvCxnSpPr>
          <p:cNvPr id="237" name="Rechte verbindingslijn 236"/>
          <p:cNvCxnSpPr>
            <a:cxnSpLocks/>
            <a:stCxn id="216" idx="1"/>
            <a:endCxn id="236" idx="3"/>
          </p:cNvCxnSpPr>
          <p:nvPr/>
        </p:nvCxnSpPr>
        <p:spPr>
          <a:xfrm flipH="1">
            <a:off x="3125967" y="5274788"/>
            <a:ext cx="1080012" cy="449238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Rechte verbindingslijn 238"/>
          <p:cNvCxnSpPr>
            <a:cxnSpLocks/>
            <a:stCxn id="218" idx="1"/>
            <a:endCxn id="235" idx="3"/>
          </p:cNvCxnSpPr>
          <p:nvPr/>
        </p:nvCxnSpPr>
        <p:spPr>
          <a:xfrm flipH="1">
            <a:off x="3125967" y="4554397"/>
            <a:ext cx="1080012" cy="449621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Rechte verbindingslijn 241"/>
          <p:cNvCxnSpPr>
            <a:cxnSpLocks/>
            <a:stCxn id="216" idx="1"/>
            <a:endCxn id="234" idx="3"/>
          </p:cNvCxnSpPr>
          <p:nvPr/>
        </p:nvCxnSpPr>
        <p:spPr>
          <a:xfrm flipH="1">
            <a:off x="3126474" y="5274788"/>
            <a:ext cx="1079505" cy="89810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Rechte verbindingslijn 244"/>
          <p:cNvCxnSpPr>
            <a:cxnSpLocks/>
            <a:stCxn id="214" idx="1"/>
            <a:endCxn id="236" idx="3"/>
          </p:cNvCxnSpPr>
          <p:nvPr/>
        </p:nvCxnSpPr>
        <p:spPr>
          <a:xfrm flipH="1" flipV="1">
            <a:off x="3125967" y="5724026"/>
            <a:ext cx="1080012" cy="270003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Rechte verbindingslijn met pijl 247"/>
          <p:cNvCxnSpPr>
            <a:stCxn id="30" idx="1"/>
            <a:endCxn id="205" idx="6"/>
          </p:cNvCxnSpPr>
          <p:nvPr/>
        </p:nvCxnSpPr>
        <p:spPr>
          <a:xfrm flipH="1" flipV="1">
            <a:off x="1595950" y="5108716"/>
            <a:ext cx="540006" cy="2553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Rechte verbindingslijn met pijl 252"/>
          <p:cNvCxnSpPr>
            <a:stCxn id="30" idx="0"/>
            <a:endCxn id="221" idx="4"/>
          </p:cNvCxnSpPr>
          <p:nvPr/>
        </p:nvCxnSpPr>
        <p:spPr>
          <a:xfrm flipV="1">
            <a:off x="2720963" y="4149008"/>
            <a:ext cx="360004" cy="5400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261" name="TextBox 19"/>
          <p:cNvSpPr txBox="1"/>
          <p:nvPr/>
        </p:nvSpPr>
        <p:spPr>
          <a:xfrm>
            <a:off x="9786041" y="225898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a CAS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A1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</a:t>
            </a:r>
            <a:r>
              <a:rPr lang="nl-BE" sz="1600" b="1" dirty="0" err="1">
                <a:solidFill>
                  <a:schemeClr val="accent2"/>
                </a:solidFill>
              </a:rPr>
              <a:t>nearby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2" name="TextBox 19"/>
          <p:cNvSpPr txBox="1"/>
          <p:nvPr/>
        </p:nvSpPr>
        <p:spPr>
          <a:xfrm>
            <a:off x="8346025" y="3969006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BAI </a:t>
            </a:r>
            <a:r>
              <a:rPr lang="nl-BE" sz="1600" b="1" dirty="0" err="1">
                <a:solidFill>
                  <a:schemeClr val="accent2"/>
                </a:solidFill>
              </a:rPr>
              <a:t>tasks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and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there</a:t>
            </a:r>
            <a:r>
              <a:rPr lang="nl-BE" sz="1600" b="1" dirty="0">
                <a:solidFill>
                  <a:schemeClr val="accent2"/>
                </a:solidFill>
              </a:rPr>
              <a:t> are no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3" name="TextBox 19"/>
          <p:cNvSpPr txBox="1"/>
          <p:nvPr/>
        </p:nvSpPr>
        <p:spPr>
          <a:xfrm>
            <a:off x="8346025" y="585902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SEAD </a:t>
            </a:r>
            <a:r>
              <a:rPr lang="nl-BE" sz="1600" b="1" dirty="0" err="1">
                <a:solidFill>
                  <a:schemeClr val="accent2"/>
                </a:solidFill>
              </a:rPr>
              <a:t>task</a:t>
            </a:r>
            <a:r>
              <a:rPr lang="nl-BE" sz="1600" b="1" dirty="0">
                <a:solidFill>
                  <a:schemeClr val="accent2"/>
                </a:solidFill>
              </a:rPr>
              <a:t>(s)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RADAR </a:t>
            </a:r>
            <a:r>
              <a:rPr lang="nl-BE" sz="1600" b="1" dirty="0" err="1">
                <a:solidFill>
                  <a:schemeClr val="accent2"/>
                </a:solidFill>
              </a:rPr>
              <a:t>presence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cxnSp>
        <p:nvCxnSpPr>
          <p:cNvPr id="118" name="Rechte verbindingslijn 117"/>
          <p:cNvCxnSpPr>
            <a:cxnSpLocks/>
            <a:stCxn id="175" idx="1"/>
            <a:endCxn id="214" idx="3"/>
          </p:cNvCxnSpPr>
          <p:nvPr/>
        </p:nvCxnSpPr>
        <p:spPr>
          <a:xfrm flipH="1" flipV="1">
            <a:off x="4655984" y="5994029"/>
            <a:ext cx="327901" cy="12788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120"/>
          <p:cNvCxnSpPr>
            <a:cxnSpLocks/>
            <a:stCxn id="175" idx="0"/>
            <a:endCxn id="216" idx="3"/>
          </p:cNvCxnSpPr>
          <p:nvPr/>
        </p:nvCxnSpPr>
        <p:spPr>
          <a:xfrm flipH="1" flipV="1">
            <a:off x="4655984" y="5274788"/>
            <a:ext cx="682487" cy="63443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Rechte verbindingslijn 123"/>
          <p:cNvCxnSpPr>
            <a:cxnSpLocks/>
            <a:endCxn id="218" idx="3"/>
          </p:cNvCxnSpPr>
          <p:nvPr/>
        </p:nvCxnSpPr>
        <p:spPr>
          <a:xfrm flipH="1" flipV="1">
            <a:off x="5015988" y="4554397"/>
            <a:ext cx="529135" cy="1343064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kstvak 127"/>
          <p:cNvSpPr txBox="1"/>
          <p:nvPr/>
        </p:nvSpPr>
        <p:spPr>
          <a:xfrm>
            <a:off x="1775952" y="4509012"/>
            <a:ext cx="720007" cy="27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nl-BE" sz="1100" dirty="0" err="1">
                <a:solidFill>
                  <a:schemeClr val="bg1"/>
                </a:solidFill>
              </a:rPr>
              <a:t>Planned</a:t>
            </a:r>
            <a:endParaRPr lang="nl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2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Rechte verbindingslijn 241"/>
          <p:cNvCxnSpPr>
            <a:stCxn id="113" idx="3"/>
            <a:endCxn id="159" idx="3"/>
          </p:cNvCxnSpPr>
          <p:nvPr/>
        </p:nvCxnSpPr>
        <p:spPr>
          <a:xfrm flipV="1">
            <a:off x="2045955" y="3488960"/>
            <a:ext cx="5081764" cy="1335056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GROUP 1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CAS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GROUP 2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SEAD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(4) </a:t>
            </a:r>
            <a:r>
              <a:rPr lang="nl-BE" dirty="0" err="1"/>
              <a:t>player</a:t>
            </a:r>
            <a:r>
              <a:rPr lang="nl-BE" dirty="0"/>
              <a:t> GROUPS select </a:t>
            </a:r>
            <a:r>
              <a:rPr lang="nl-BE" dirty="0" err="1"/>
              <a:t>tasks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8" name="Tekstvak 227"/>
          <p:cNvSpPr txBox="1"/>
          <p:nvPr/>
        </p:nvSpPr>
        <p:spPr>
          <a:xfrm>
            <a:off x="9594565" y="1829646"/>
            <a:ext cx="37439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405959" y="4059007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237" name="Rechte verbindingslijn 236"/>
          <p:cNvCxnSpPr>
            <a:stCxn id="234" idx="3"/>
          </p:cNvCxnSpPr>
          <p:nvPr/>
        </p:nvCxnSpPr>
        <p:spPr>
          <a:xfrm>
            <a:off x="3216475" y="4194585"/>
            <a:ext cx="3689534" cy="494429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113" name="Rechthoek 112"/>
          <p:cNvSpPr/>
          <p:nvPr/>
        </p:nvSpPr>
        <p:spPr>
          <a:xfrm>
            <a:off x="1235946" y="468901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97" name="Rechthoek 96"/>
          <p:cNvSpPr/>
          <p:nvPr/>
        </p:nvSpPr>
        <p:spPr>
          <a:xfrm>
            <a:off x="2135956" y="5409022"/>
            <a:ext cx="1170013" cy="63000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8" name="Rechthoek 97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sp>
        <p:nvSpPr>
          <p:cNvPr id="99" name="Tekstvak 98"/>
          <p:cNvSpPr txBox="1"/>
          <p:nvPr/>
        </p:nvSpPr>
        <p:spPr>
          <a:xfrm>
            <a:off x="605939" y="4869016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  <p:sp>
        <p:nvSpPr>
          <p:cNvPr id="100" name="Tekstvak 99"/>
          <p:cNvSpPr txBox="1"/>
          <p:nvPr/>
        </p:nvSpPr>
        <p:spPr>
          <a:xfrm>
            <a:off x="2765963" y="5949028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100" b="1" dirty="0" err="1">
                <a:solidFill>
                  <a:schemeClr val="bg1"/>
                </a:solidFill>
              </a:rPr>
              <a:t>Planned</a:t>
            </a:r>
            <a:endParaRPr lang="nl-BE" sz="1100" b="1" dirty="0">
              <a:solidFill>
                <a:schemeClr val="bg1"/>
              </a:solidFill>
            </a:endParaRPr>
          </a:p>
        </p:txBody>
      </p:sp>
      <p:sp>
        <p:nvSpPr>
          <p:cNvPr id="116" name="Tekstvak 115"/>
          <p:cNvSpPr txBox="1"/>
          <p:nvPr/>
        </p:nvSpPr>
        <p:spPr>
          <a:xfrm>
            <a:off x="1775952" y="4239009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5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INTERFACE DURING BATTLE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8703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1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hthoek 2"/>
          <p:cNvSpPr/>
          <p:nvPr/>
        </p:nvSpPr>
        <p:spPr>
          <a:xfrm>
            <a:off x="875941" y="1988985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against</a:t>
            </a:r>
            <a:r>
              <a:rPr lang="nl-BE" b="1" dirty="0"/>
              <a:t> blue</a:t>
            </a:r>
          </a:p>
        </p:txBody>
      </p:sp>
      <p:sp>
        <p:nvSpPr>
          <p:cNvPr id="5" name="Rechthoek 4"/>
          <p:cNvSpPr/>
          <p:nvPr/>
        </p:nvSpPr>
        <p:spPr>
          <a:xfrm>
            <a:off x="245936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6" name="Rechthoek 5"/>
          <p:cNvSpPr/>
          <p:nvPr/>
        </p:nvSpPr>
        <p:spPr>
          <a:xfrm>
            <a:off x="875940" y="2618992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8" name="Rechthoek 7"/>
          <p:cNvSpPr/>
          <p:nvPr/>
        </p:nvSpPr>
        <p:spPr>
          <a:xfrm>
            <a:off x="875941" y="4239010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3 red attack GROUPS</a:t>
            </a:r>
          </a:p>
        </p:txBody>
      </p:sp>
      <p:sp>
        <p:nvSpPr>
          <p:cNvPr id="9" name="Rechthoek 8"/>
          <p:cNvSpPr/>
          <p:nvPr/>
        </p:nvSpPr>
        <p:spPr>
          <a:xfrm>
            <a:off x="245936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978995"/>
            <a:ext cx="540006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>
            <a:stCxn id="10" idx="3"/>
          </p:cNvCxnSpPr>
          <p:nvPr/>
        </p:nvCxnSpPr>
        <p:spPr>
          <a:xfrm>
            <a:off x="5105989" y="3969006"/>
            <a:ext cx="2160024" cy="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2042524" cy="5744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/>
          <p:cNvSpPr/>
          <p:nvPr/>
        </p:nvSpPr>
        <p:spPr>
          <a:xfrm>
            <a:off x="875940" y="3429001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26" name="Rechthoek 25"/>
          <p:cNvSpPr/>
          <p:nvPr/>
        </p:nvSpPr>
        <p:spPr>
          <a:xfrm>
            <a:off x="245935" y="342900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7" name="Rechthoek 26"/>
          <p:cNvSpPr/>
          <p:nvPr/>
        </p:nvSpPr>
        <p:spPr>
          <a:xfrm>
            <a:off x="10056044" y="531902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29" name="Rechte verbindingslijn 28"/>
          <p:cNvCxnSpPr>
            <a:stCxn id="27" idx="1"/>
          </p:cNvCxnSpPr>
          <p:nvPr/>
        </p:nvCxnSpPr>
        <p:spPr>
          <a:xfrm flipH="1" flipV="1">
            <a:off x="8715375" y="4491038"/>
            <a:ext cx="1340669" cy="109798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>
            <a:stCxn id="27" idx="1"/>
          </p:cNvCxnSpPr>
          <p:nvPr/>
        </p:nvCxnSpPr>
        <p:spPr>
          <a:xfrm flipH="1" flipV="1">
            <a:off x="8827806" y="5435125"/>
            <a:ext cx="1228238" cy="15389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7" idx="1"/>
          </p:cNvCxnSpPr>
          <p:nvPr/>
        </p:nvCxnSpPr>
        <p:spPr>
          <a:xfrm flipH="1" flipV="1">
            <a:off x="6597353" y="4836920"/>
            <a:ext cx="3458691" cy="7521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hoek 47"/>
          <p:cNvSpPr/>
          <p:nvPr/>
        </p:nvSpPr>
        <p:spPr>
          <a:xfrm>
            <a:off x="4385981" y="549902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402597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0" name="Rechte verbindingslijn 49"/>
          <p:cNvCxnSpPr>
            <a:stCxn id="48" idx="3"/>
          </p:cNvCxnSpPr>
          <p:nvPr/>
        </p:nvCxnSpPr>
        <p:spPr>
          <a:xfrm flipV="1">
            <a:off x="4925987" y="5257800"/>
            <a:ext cx="693763" cy="51122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48" idx="3"/>
          </p:cNvCxnSpPr>
          <p:nvPr/>
        </p:nvCxnSpPr>
        <p:spPr>
          <a:xfrm flipV="1">
            <a:off x="4925987" y="5545931"/>
            <a:ext cx="955701" cy="22309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 flipV="1">
            <a:off x="5105989" y="3633788"/>
            <a:ext cx="2666411" cy="33521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hthoek 63"/>
          <p:cNvSpPr/>
          <p:nvPr/>
        </p:nvSpPr>
        <p:spPr>
          <a:xfrm>
            <a:off x="8166023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65" name="Rechte verbindingslijn 64"/>
          <p:cNvCxnSpPr>
            <a:stCxn id="64" idx="1"/>
          </p:cNvCxnSpPr>
          <p:nvPr/>
        </p:nvCxnSpPr>
        <p:spPr>
          <a:xfrm flipH="1">
            <a:off x="7612856" y="3068996"/>
            <a:ext cx="553167" cy="25761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58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286000"/>
            <a:ext cx="4047536" cy="168300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1599611" cy="203174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>
            <a:off x="5105989" y="3969006"/>
            <a:ext cx="5342936" cy="791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875942" y="2798993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Friendlies</a:t>
            </a:r>
            <a:r>
              <a:rPr lang="nl-BE" b="1" dirty="0"/>
              <a:t> are </a:t>
            </a:r>
            <a:r>
              <a:rPr lang="nl-BE" b="1" dirty="0" err="1"/>
              <a:t>nearby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areas</a:t>
            </a:r>
            <a:r>
              <a:rPr lang="nl-BE" b="1" dirty="0"/>
              <a:t>.</a:t>
            </a:r>
          </a:p>
        </p:txBody>
      </p:sp>
      <p:sp>
        <p:nvSpPr>
          <p:cNvPr id="31" name="Rechthoek 30"/>
          <p:cNvSpPr/>
          <p:nvPr/>
        </p:nvSpPr>
        <p:spPr>
          <a:xfrm>
            <a:off x="245937" y="279899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3" name="Rechthoek 32"/>
          <p:cNvSpPr/>
          <p:nvPr/>
        </p:nvSpPr>
        <p:spPr>
          <a:xfrm>
            <a:off x="4797407" y="576902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4" name="Rechte verbindingslijn 33"/>
          <p:cNvCxnSpPr>
            <a:stCxn id="33" idx="3"/>
          </p:cNvCxnSpPr>
          <p:nvPr/>
        </p:nvCxnSpPr>
        <p:spPr>
          <a:xfrm flipV="1">
            <a:off x="5337413" y="5794049"/>
            <a:ext cx="627551" cy="24498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/>
          <p:cNvCxnSpPr>
            <a:stCxn id="33" idx="3"/>
          </p:cNvCxnSpPr>
          <p:nvPr/>
        </p:nvCxnSpPr>
        <p:spPr>
          <a:xfrm flipV="1">
            <a:off x="5337413" y="5870961"/>
            <a:ext cx="1362490" cy="16806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hoek 39"/>
          <p:cNvSpPr/>
          <p:nvPr/>
        </p:nvSpPr>
        <p:spPr>
          <a:xfrm>
            <a:off x="875940" y="3609003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blue </a:t>
            </a:r>
            <a:r>
              <a:rPr lang="nl-BE" b="1" dirty="0" err="1"/>
              <a:t>forces</a:t>
            </a:r>
            <a:r>
              <a:rPr lang="nl-BE" b="1" dirty="0"/>
              <a:t> are spread out </a:t>
            </a:r>
            <a:r>
              <a:rPr lang="nl-BE" b="1" dirty="0" err="1"/>
              <a:t>and</a:t>
            </a:r>
            <a:r>
              <a:rPr lang="nl-BE" b="1" dirty="0"/>
              <a:t> are of different unit types.</a:t>
            </a:r>
          </a:p>
        </p:txBody>
      </p:sp>
      <p:sp>
        <p:nvSpPr>
          <p:cNvPr id="41" name="Rechthoek 40"/>
          <p:cNvSpPr/>
          <p:nvPr/>
        </p:nvSpPr>
        <p:spPr>
          <a:xfrm>
            <a:off x="245935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42" name="Rechthoek 41"/>
          <p:cNvSpPr/>
          <p:nvPr/>
        </p:nvSpPr>
        <p:spPr>
          <a:xfrm>
            <a:off x="875940" y="4599014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</a:t>
            </a:r>
            <a:r>
              <a:rPr lang="nl-BE" b="1" dirty="0" err="1"/>
              <a:t>SRs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TRs</a:t>
            </a:r>
            <a:r>
              <a:rPr lang="nl-BE" b="1" dirty="0"/>
              <a:t> (HAWKS).</a:t>
            </a:r>
          </a:p>
        </p:txBody>
      </p:sp>
      <p:sp>
        <p:nvSpPr>
          <p:cNvPr id="43" name="Rechthoek 42"/>
          <p:cNvSpPr/>
          <p:nvPr/>
        </p:nvSpPr>
        <p:spPr>
          <a:xfrm>
            <a:off x="245935" y="459901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4" name="Rechthoek 43"/>
          <p:cNvSpPr/>
          <p:nvPr/>
        </p:nvSpPr>
        <p:spPr>
          <a:xfrm>
            <a:off x="9426037" y="504901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45" name="Rechte verbindingslijn 44"/>
          <p:cNvCxnSpPr>
            <a:stCxn id="44" idx="1"/>
          </p:cNvCxnSpPr>
          <p:nvPr/>
        </p:nvCxnSpPr>
        <p:spPr>
          <a:xfrm flipH="1">
            <a:off x="6981914" y="5319021"/>
            <a:ext cx="2444123" cy="22720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hoek 50"/>
          <p:cNvSpPr/>
          <p:nvPr/>
        </p:nvSpPr>
        <p:spPr>
          <a:xfrm>
            <a:off x="875940" y="558902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IR </a:t>
            </a:r>
            <a:r>
              <a:rPr lang="nl-BE" b="1" dirty="0" err="1"/>
              <a:t>capability</a:t>
            </a:r>
            <a:r>
              <a:rPr lang="nl-BE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54" name="Rechthoek 53"/>
          <p:cNvSpPr/>
          <p:nvPr/>
        </p:nvSpPr>
        <p:spPr>
          <a:xfrm>
            <a:off x="6996010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55" name="Rechthoek 54"/>
          <p:cNvSpPr/>
          <p:nvPr/>
        </p:nvSpPr>
        <p:spPr>
          <a:xfrm>
            <a:off x="8886031" y="432901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56" name="Rechte verbindingslijn 55"/>
          <p:cNvCxnSpPr>
            <a:stCxn id="55" idx="1"/>
          </p:cNvCxnSpPr>
          <p:nvPr/>
        </p:nvCxnSpPr>
        <p:spPr>
          <a:xfrm flipH="1">
            <a:off x="8229600" y="4599013"/>
            <a:ext cx="656431" cy="150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56"/>
          <p:cNvCxnSpPr>
            <a:stCxn id="55" idx="1"/>
          </p:cNvCxnSpPr>
          <p:nvPr/>
        </p:nvCxnSpPr>
        <p:spPr>
          <a:xfrm flipH="1" flipV="1">
            <a:off x="8451850" y="4514850"/>
            <a:ext cx="434181" cy="8416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58"/>
          <p:cNvCxnSpPr>
            <a:stCxn id="55" idx="1"/>
          </p:cNvCxnSpPr>
          <p:nvPr/>
        </p:nvCxnSpPr>
        <p:spPr>
          <a:xfrm flipH="1" flipV="1">
            <a:off x="8054975" y="4540251"/>
            <a:ext cx="831056" cy="5876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86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airborne</a:t>
            </a:r>
            <a:r>
              <a:rPr lang="nl-BE" b="1" dirty="0"/>
              <a:t>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3935976" y="513901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7" name="Rechte verbindingslijn 16"/>
          <p:cNvCxnSpPr>
            <a:stCxn id="10" idx="3"/>
          </p:cNvCxnSpPr>
          <p:nvPr/>
        </p:nvCxnSpPr>
        <p:spPr>
          <a:xfrm flipV="1">
            <a:off x="4475982" y="3473450"/>
            <a:ext cx="4102868" cy="193557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0"/>
          </p:cNvCxnSpPr>
          <p:nvPr/>
        </p:nvCxnSpPr>
        <p:spPr>
          <a:xfrm flipV="1">
            <a:off x="4205979" y="4195985"/>
            <a:ext cx="178014" cy="94303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hoek 31"/>
          <p:cNvSpPr/>
          <p:nvPr/>
        </p:nvSpPr>
        <p:spPr>
          <a:xfrm>
            <a:off x="875941" y="2798994"/>
            <a:ext cx="2520029" cy="99001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forces</a:t>
            </a:r>
            <a:r>
              <a:rPr lang="nl-BE" b="1" dirty="0"/>
              <a:t> without </a:t>
            </a:r>
            <a:r>
              <a:rPr lang="nl-BE" b="1" dirty="0" err="1"/>
              <a:t>friendlies</a:t>
            </a:r>
            <a:r>
              <a:rPr lang="nl-BE" b="1" dirty="0"/>
              <a:t> </a:t>
            </a:r>
            <a:r>
              <a:rPr lang="nl-BE" b="1" dirty="0" err="1"/>
              <a:t>nearby</a:t>
            </a:r>
            <a:r>
              <a:rPr lang="nl-BE" b="1" dirty="0"/>
              <a:t>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6" name="Rechthoek 35"/>
          <p:cNvSpPr/>
          <p:nvPr/>
        </p:nvSpPr>
        <p:spPr>
          <a:xfrm>
            <a:off x="7266013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36" idx="2"/>
          </p:cNvCxnSpPr>
          <p:nvPr/>
        </p:nvCxnSpPr>
        <p:spPr>
          <a:xfrm flipH="1">
            <a:off x="6828091" y="4689013"/>
            <a:ext cx="707925" cy="447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38"/>
          <p:cNvCxnSpPr>
            <a:stCxn id="36" idx="2"/>
          </p:cNvCxnSpPr>
          <p:nvPr/>
        </p:nvCxnSpPr>
        <p:spPr>
          <a:xfrm>
            <a:off x="7536016" y="4689013"/>
            <a:ext cx="642309" cy="34446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/>
          <p:cNvCxnSpPr/>
          <p:nvPr/>
        </p:nvCxnSpPr>
        <p:spPr>
          <a:xfrm flipH="1">
            <a:off x="7417750" y="4689014"/>
            <a:ext cx="118266" cy="56665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46"/>
          <p:cNvCxnSpPr>
            <a:stCxn id="36" idx="2"/>
          </p:cNvCxnSpPr>
          <p:nvPr/>
        </p:nvCxnSpPr>
        <p:spPr>
          <a:xfrm>
            <a:off x="7536016" y="4689013"/>
            <a:ext cx="215020" cy="80593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4475982" y="5409022"/>
            <a:ext cx="4326186" cy="5174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90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large PATRIOT </a:t>
            </a:r>
            <a:r>
              <a:rPr lang="nl-BE" b="1" dirty="0" err="1"/>
              <a:t>battery</a:t>
            </a:r>
            <a:r>
              <a:rPr lang="nl-BE" b="1" dirty="0"/>
              <a:t> is </a:t>
            </a:r>
            <a:r>
              <a:rPr lang="nl-BE" b="1" dirty="0" err="1"/>
              <a:t>located</a:t>
            </a:r>
            <a:r>
              <a:rPr lang="nl-BE" b="1" dirty="0"/>
              <a:t> in </a:t>
            </a:r>
            <a:r>
              <a:rPr lang="nl-BE" b="1" dirty="0" err="1"/>
              <a:t>teh</a:t>
            </a:r>
            <a:r>
              <a:rPr lang="nl-BE" b="1" dirty="0"/>
              <a:t> </a:t>
            </a:r>
            <a:r>
              <a:rPr lang="nl-BE" b="1" dirty="0" err="1"/>
              <a:t>north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32" name="Rechthoek 31"/>
          <p:cNvSpPr/>
          <p:nvPr/>
        </p:nvSpPr>
        <p:spPr>
          <a:xfrm>
            <a:off x="875941" y="2978996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red FAC is </a:t>
            </a:r>
            <a:r>
              <a:rPr lang="nl-BE" b="1" dirty="0" err="1"/>
              <a:t>detecting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area.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18" idx="1"/>
          </p:cNvCxnSpPr>
          <p:nvPr/>
        </p:nvCxnSpPr>
        <p:spPr>
          <a:xfrm flipH="1" flipV="1">
            <a:off x="7383566" y="5811140"/>
            <a:ext cx="692456" cy="13788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6134119" y="3879005"/>
            <a:ext cx="958890" cy="36825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hoek 17"/>
          <p:cNvSpPr/>
          <p:nvPr/>
        </p:nvSpPr>
        <p:spPr>
          <a:xfrm>
            <a:off x="8076022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9" name="Ovaal 8"/>
          <p:cNvSpPr/>
          <p:nvPr/>
        </p:nvSpPr>
        <p:spPr>
          <a:xfrm>
            <a:off x="6996574" y="3969006"/>
            <a:ext cx="1260014" cy="1170013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1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groups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receive</a:t>
            </a:r>
            <a:r>
              <a:rPr lang="nl-BE" dirty="0"/>
              <a:t> </a:t>
            </a:r>
            <a:r>
              <a:rPr lang="nl-BE" dirty="0" err="1"/>
              <a:t>taskings</a:t>
            </a:r>
            <a:br>
              <a:rPr lang="nl-BE" dirty="0"/>
            </a:b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2978996"/>
            <a:ext cx="2520029" cy="162001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We </a:t>
            </a:r>
            <a:r>
              <a:rPr lang="nl-BE" b="1" dirty="0" err="1"/>
              <a:t>joined</a:t>
            </a:r>
            <a:r>
              <a:rPr lang="nl-BE" b="1" dirty="0"/>
              <a:t> GROUP “Attack </a:t>
            </a:r>
            <a:r>
              <a:rPr lang="nl-BE" b="1" dirty="0" err="1"/>
              <a:t>Theta</a:t>
            </a:r>
            <a:r>
              <a:rPr lang="nl-BE" b="1" dirty="0"/>
              <a:t>” in </a:t>
            </a:r>
            <a:r>
              <a:rPr lang="nl-BE" b="1" dirty="0" err="1"/>
              <a:t>an</a:t>
            </a:r>
            <a:r>
              <a:rPr lang="nl-BE" b="1" dirty="0"/>
              <a:t> SU-25T </a:t>
            </a:r>
            <a:r>
              <a:rPr lang="nl-BE" b="1" dirty="0" err="1"/>
              <a:t>to</a:t>
            </a:r>
            <a:r>
              <a:rPr lang="nl-BE" b="1" dirty="0"/>
              <a:t> </a:t>
            </a:r>
            <a:r>
              <a:rPr lang="nl-BE" b="1" dirty="0" err="1"/>
              <a:t>observe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tasking</a:t>
            </a:r>
            <a:r>
              <a:rPr lang="nl-BE" b="1" dirty="0"/>
              <a:t> orders </a:t>
            </a:r>
            <a:r>
              <a:rPr lang="nl-BE" b="1" dirty="0" err="1"/>
              <a:t>sequence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3" name="Rechte verbindingslijn 52"/>
          <p:cNvCxnSpPr>
            <a:stCxn id="10" idx="3"/>
          </p:cNvCxnSpPr>
          <p:nvPr/>
        </p:nvCxnSpPr>
        <p:spPr>
          <a:xfrm flipV="1">
            <a:off x="6134119" y="2888994"/>
            <a:ext cx="2931914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hoek 13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Head </a:t>
            </a:r>
            <a:r>
              <a:rPr lang="nl-BE" b="1" dirty="0" err="1"/>
              <a:t>Quarters</a:t>
            </a:r>
            <a:r>
              <a:rPr lang="nl-BE" b="1" dirty="0"/>
              <a:t> (HQ) </a:t>
            </a:r>
            <a:r>
              <a:rPr lang="nl-BE" b="1" dirty="0" err="1"/>
              <a:t>reporting</a:t>
            </a:r>
            <a:r>
              <a:rPr lang="nl-BE" b="1" dirty="0"/>
              <a:t> </a:t>
            </a:r>
            <a:r>
              <a:rPr lang="nl-BE" b="1" dirty="0" err="1"/>
              <a:t>tasks</a:t>
            </a:r>
            <a:endParaRPr lang="nl-BE" b="1" dirty="0"/>
          </a:p>
        </p:txBody>
      </p:sp>
      <p:sp>
        <p:nvSpPr>
          <p:cNvPr id="15" name="Rechthoek 14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6" name="Rechthoek 15"/>
          <p:cNvSpPr/>
          <p:nvPr/>
        </p:nvSpPr>
        <p:spPr>
          <a:xfrm>
            <a:off x="9885107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8292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assigned</a:t>
            </a:r>
            <a:r>
              <a:rPr lang="nl-BE" dirty="0"/>
              <a:t> a </a:t>
            </a:r>
            <a:r>
              <a:rPr lang="nl-BE" dirty="0" err="1"/>
              <a:t>threat</a:t>
            </a:r>
            <a:r>
              <a:rPr lang="nl-BE" dirty="0"/>
              <a:t> level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82419" b="82834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Rechthoek 13"/>
          <p:cNvSpPr/>
          <p:nvPr/>
        </p:nvSpPr>
        <p:spPr>
          <a:xfrm>
            <a:off x="875941" y="198898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Long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6" name="Rechthoek 35"/>
          <p:cNvSpPr/>
          <p:nvPr/>
        </p:nvSpPr>
        <p:spPr>
          <a:xfrm>
            <a:off x="245935" y="198898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10</a:t>
            </a:r>
          </a:p>
        </p:txBody>
      </p:sp>
      <p:sp>
        <p:nvSpPr>
          <p:cNvPr id="37" name="Rechthoek 36"/>
          <p:cNvSpPr/>
          <p:nvPr/>
        </p:nvSpPr>
        <p:spPr>
          <a:xfrm>
            <a:off x="875942" y="2438989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Medium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8" name="Rechthoek 37"/>
          <p:cNvSpPr/>
          <p:nvPr/>
        </p:nvSpPr>
        <p:spPr>
          <a:xfrm>
            <a:off x="245936" y="2438988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9</a:t>
            </a:r>
          </a:p>
        </p:txBody>
      </p:sp>
      <p:sp>
        <p:nvSpPr>
          <p:cNvPr id="39" name="Rechthoek 38"/>
          <p:cNvSpPr/>
          <p:nvPr/>
        </p:nvSpPr>
        <p:spPr>
          <a:xfrm>
            <a:off x="875942" y="2888994"/>
            <a:ext cx="5400061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40" name="Rechthoek 39"/>
          <p:cNvSpPr/>
          <p:nvPr/>
        </p:nvSpPr>
        <p:spPr>
          <a:xfrm>
            <a:off x="245936" y="2888993"/>
            <a:ext cx="540006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8</a:t>
            </a:r>
          </a:p>
        </p:txBody>
      </p:sp>
      <p:sp>
        <p:nvSpPr>
          <p:cNvPr id="41" name="Rechthoek 40"/>
          <p:cNvSpPr/>
          <p:nvPr/>
        </p:nvSpPr>
        <p:spPr>
          <a:xfrm>
            <a:off x="875941" y="333900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MANPADS </a:t>
            </a:r>
            <a:r>
              <a:rPr lang="nl-BE" sz="1400" b="1" dirty="0" err="1"/>
              <a:t>with</a:t>
            </a:r>
            <a:r>
              <a:rPr lang="nl-BE" sz="1400" b="1" dirty="0"/>
              <a:t> </a:t>
            </a:r>
            <a:r>
              <a:rPr lang="nl-BE" sz="1400" b="1" dirty="0" err="1"/>
              <a:t>Infrared</a:t>
            </a:r>
            <a:r>
              <a:rPr lang="nl-BE" sz="1400" b="1" dirty="0"/>
              <a:t> </a:t>
            </a:r>
            <a:r>
              <a:rPr lang="nl-BE" sz="1400" b="1" dirty="0" err="1"/>
              <a:t>Missiles</a:t>
            </a:r>
            <a:r>
              <a:rPr lang="nl-BE" sz="1400" b="1" dirty="0"/>
              <a:t>.</a:t>
            </a:r>
          </a:p>
        </p:txBody>
      </p:sp>
      <p:sp>
        <p:nvSpPr>
          <p:cNvPr id="42" name="Rechthoek 41"/>
          <p:cNvSpPr/>
          <p:nvPr/>
        </p:nvSpPr>
        <p:spPr>
          <a:xfrm>
            <a:off x="245935" y="333899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7</a:t>
            </a:r>
          </a:p>
        </p:txBody>
      </p:sp>
      <p:sp>
        <p:nvSpPr>
          <p:cNvPr id="43" name="Rechthoek 42"/>
          <p:cNvSpPr/>
          <p:nvPr/>
        </p:nvSpPr>
        <p:spPr>
          <a:xfrm>
            <a:off x="875941" y="378900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Anti Aircraft </a:t>
            </a:r>
            <a:r>
              <a:rPr lang="nl-BE" sz="1400" b="1" dirty="0" err="1"/>
              <a:t>Artillery</a:t>
            </a:r>
            <a:endParaRPr lang="nl-BE" sz="1400" b="1" dirty="0"/>
          </a:p>
        </p:txBody>
      </p:sp>
      <p:sp>
        <p:nvSpPr>
          <p:cNvPr id="44" name="Rechthoek 43"/>
          <p:cNvSpPr/>
          <p:nvPr/>
        </p:nvSpPr>
        <p:spPr>
          <a:xfrm>
            <a:off x="245935" y="378900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6</a:t>
            </a:r>
          </a:p>
        </p:txBody>
      </p:sp>
      <p:sp>
        <p:nvSpPr>
          <p:cNvPr id="45" name="Rechthoek 44"/>
          <p:cNvSpPr/>
          <p:nvPr/>
        </p:nvSpPr>
        <p:spPr>
          <a:xfrm>
            <a:off x="875941" y="423901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Modern Battle Tanks.</a:t>
            </a:r>
          </a:p>
        </p:txBody>
      </p:sp>
      <p:sp>
        <p:nvSpPr>
          <p:cNvPr id="46" name="Rechthoek 45"/>
          <p:cNvSpPr/>
          <p:nvPr/>
        </p:nvSpPr>
        <p:spPr>
          <a:xfrm>
            <a:off x="245935" y="423900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5</a:t>
            </a:r>
          </a:p>
        </p:txBody>
      </p:sp>
      <p:sp>
        <p:nvSpPr>
          <p:cNvPr id="47" name="Rechthoek 46"/>
          <p:cNvSpPr/>
          <p:nvPr/>
        </p:nvSpPr>
        <p:spPr>
          <a:xfrm>
            <a:off x="875941" y="468901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ATGM.</a:t>
            </a:r>
          </a:p>
        </p:txBody>
      </p:sp>
      <p:sp>
        <p:nvSpPr>
          <p:cNvPr id="48" name="Rechthoek 47"/>
          <p:cNvSpPr/>
          <p:nvPr/>
        </p:nvSpPr>
        <p:spPr>
          <a:xfrm>
            <a:off x="245935" y="468901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875941" y="513902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without ATGM.</a:t>
            </a:r>
          </a:p>
        </p:txBody>
      </p:sp>
      <p:sp>
        <p:nvSpPr>
          <p:cNvPr id="50" name="Rechthoek 49"/>
          <p:cNvSpPr/>
          <p:nvPr/>
        </p:nvSpPr>
        <p:spPr>
          <a:xfrm>
            <a:off x="245935" y="513901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3</a:t>
            </a:r>
          </a:p>
        </p:txBody>
      </p:sp>
      <p:sp>
        <p:nvSpPr>
          <p:cNvPr id="51" name="Rechthoek 50"/>
          <p:cNvSpPr/>
          <p:nvPr/>
        </p:nvSpPr>
        <p:spPr>
          <a:xfrm>
            <a:off x="875941" y="558902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Old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APCs</a:t>
            </a:r>
            <a:r>
              <a:rPr lang="nl-BE" sz="1400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2</a:t>
            </a:r>
          </a:p>
        </p:txBody>
      </p:sp>
      <p:sp>
        <p:nvSpPr>
          <p:cNvPr id="54" name="Rechthoek 53"/>
          <p:cNvSpPr/>
          <p:nvPr/>
        </p:nvSpPr>
        <p:spPr>
          <a:xfrm>
            <a:off x="875941" y="603903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Infantry</a:t>
            </a:r>
            <a:r>
              <a:rPr lang="nl-BE" sz="1400" b="1" dirty="0"/>
              <a:t>.</a:t>
            </a:r>
          </a:p>
        </p:txBody>
      </p:sp>
      <p:sp>
        <p:nvSpPr>
          <p:cNvPr id="55" name="Rechthoek 54"/>
          <p:cNvSpPr/>
          <p:nvPr/>
        </p:nvSpPr>
        <p:spPr>
          <a:xfrm>
            <a:off x="245935" y="603902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05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reported</a:t>
            </a:r>
            <a:r>
              <a:rPr lang="nl-BE" dirty="0"/>
              <a:t> </a:t>
            </a:r>
            <a:r>
              <a:rPr lang="nl-BE" dirty="0" err="1"/>
              <a:t>coordinates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68208" t="4882" r="14211" b="77952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3"/>
          <a:srcRect r="76716" b="61413"/>
          <a:stretch/>
        </p:blipFill>
        <p:spPr>
          <a:xfrm>
            <a:off x="515937" y="1983935"/>
            <a:ext cx="4950056" cy="46143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5" name="Rechthoek 24"/>
          <p:cNvSpPr/>
          <p:nvPr/>
        </p:nvSpPr>
        <p:spPr>
          <a:xfrm>
            <a:off x="6636006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32" idx="3"/>
          </p:cNvCxnSpPr>
          <p:nvPr/>
        </p:nvCxnSpPr>
        <p:spPr>
          <a:xfrm flipV="1">
            <a:off x="1203069" y="2258987"/>
            <a:ext cx="482882" cy="3600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7356475" y="5679026"/>
            <a:ext cx="4409588" cy="7200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Each</a:t>
            </a:r>
            <a:r>
              <a:rPr lang="nl-BE" b="1" dirty="0"/>
              <a:t> Area is </a:t>
            </a:r>
            <a:r>
              <a:rPr lang="nl-BE" b="1" dirty="0" err="1"/>
              <a:t>reported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Latitude </a:t>
            </a:r>
            <a:r>
              <a:rPr lang="nl-BE" b="1" dirty="0" err="1"/>
              <a:t>and</a:t>
            </a:r>
            <a:r>
              <a:rPr lang="nl-BE" b="1" dirty="0"/>
              <a:t> Longitude </a:t>
            </a:r>
            <a:r>
              <a:rPr lang="nl-BE" b="1" dirty="0" err="1"/>
              <a:t>coordinates</a:t>
            </a:r>
            <a:endParaRPr lang="nl-BE" b="1" dirty="0"/>
          </a:p>
        </p:txBody>
      </p:sp>
      <p:sp>
        <p:nvSpPr>
          <p:cNvPr id="32" name="Rechthoek 31"/>
          <p:cNvSpPr/>
          <p:nvPr/>
        </p:nvSpPr>
        <p:spPr>
          <a:xfrm>
            <a:off x="663063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35" name="Rechte verbindingslijn 34"/>
          <p:cNvCxnSpPr>
            <a:stCxn id="32" idx="3"/>
            <a:endCxn id="13" idx="1"/>
          </p:cNvCxnSpPr>
          <p:nvPr/>
        </p:nvCxnSpPr>
        <p:spPr>
          <a:xfrm>
            <a:off x="1203069" y="2618991"/>
            <a:ext cx="561454" cy="33418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al 12"/>
          <p:cNvSpPr/>
          <p:nvPr/>
        </p:nvSpPr>
        <p:spPr>
          <a:xfrm>
            <a:off x="1160335" y="2348988"/>
            <a:ext cx="4125656" cy="4125656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292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tasking</a:t>
            </a:r>
            <a:r>
              <a:rPr lang="nl-BE" dirty="0"/>
              <a:t> menu is </a:t>
            </a:r>
            <a:r>
              <a:rPr lang="nl-BE" dirty="0" err="1"/>
              <a:t>created</a:t>
            </a:r>
            <a:r>
              <a:rPr lang="nl-BE" dirty="0"/>
              <a:t> at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detection</a:t>
            </a:r>
            <a:r>
              <a:rPr lang="nl-BE" dirty="0"/>
              <a:t> report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72478" b="66686"/>
          <a:stretch/>
        </p:blipFill>
        <p:spPr>
          <a:xfrm>
            <a:off x="5259687" y="2148624"/>
            <a:ext cx="6506376" cy="44299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Rechthoek 10"/>
          <p:cNvSpPr/>
          <p:nvPr/>
        </p:nvSpPr>
        <p:spPr>
          <a:xfrm>
            <a:off x="6816469" y="333899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8"/>
            <a:ext cx="3870044" cy="54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 new </a:t>
            </a:r>
            <a:r>
              <a:rPr lang="nl-BE" sz="1400" b="1" dirty="0" err="1"/>
              <a:t>Tasking</a:t>
            </a:r>
            <a:r>
              <a:rPr lang="nl-BE" sz="1400" b="1" dirty="0"/>
              <a:t> is </a:t>
            </a:r>
            <a:r>
              <a:rPr lang="nl-BE" sz="1400" b="1" dirty="0" err="1"/>
              <a:t>created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detection</a:t>
            </a:r>
            <a:r>
              <a:rPr lang="nl-BE" sz="1400" b="1" dirty="0"/>
              <a:t> scan.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2888994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The </a:t>
            </a:r>
            <a:r>
              <a:rPr lang="nl-BE" sz="1400" b="1" dirty="0" err="1"/>
              <a:t>Tasking</a:t>
            </a:r>
            <a:r>
              <a:rPr lang="nl-BE" sz="1400" b="1" dirty="0"/>
              <a:t> Menu is </a:t>
            </a:r>
            <a:r>
              <a:rPr lang="nl-BE" sz="1400" b="1" dirty="0" err="1"/>
              <a:t>located</a:t>
            </a:r>
            <a:r>
              <a:rPr lang="nl-BE" sz="1400" b="1" dirty="0"/>
              <a:t> </a:t>
            </a:r>
            <a:r>
              <a:rPr lang="nl-BE" sz="1400" b="1" dirty="0" err="1"/>
              <a:t>under</a:t>
            </a:r>
            <a:r>
              <a:rPr lang="nl-BE" sz="1400" b="1" dirty="0"/>
              <a:t> “F10. </a:t>
            </a:r>
            <a:r>
              <a:rPr lang="nl-BE" sz="1400" b="1" dirty="0" err="1"/>
              <a:t>Other</a:t>
            </a:r>
            <a:r>
              <a:rPr lang="nl-BE" sz="1400" b="1" dirty="0"/>
              <a:t>” menu items.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6" y="288899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7" name="Rechthoek 16"/>
          <p:cNvSpPr/>
          <p:nvPr/>
        </p:nvSpPr>
        <p:spPr>
          <a:xfrm>
            <a:off x="1055944" y="3519002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MISSIONS </a:t>
            </a:r>
            <a:r>
              <a:rPr lang="nl-BE" sz="1400" b="1" dirty="0" err="1"/>
              <a:t>that</a:t>
            </a:r>
            <a:r>
              <a:rPr lang="nl-BE" sz="1400" b="1" dirty="0"/>
              <a:t> </a:t>
            </a:r>
            <a:r>
              <a:rPr lang="nl-BE" sz="1400" b="1" dirty="0" err="1"/>
              <a:t>mayb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defined</a:t>
            </a:r>
            <a:r>
              <a:rPr lang="nl-BE" sz="1400" b="1" dirty="0"/>
              <a:t>, have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their</a:t>
            </a:r>
            <a:r>
              <a:rPr lang="nl-BE" sz="1400" b="1" dirty="0"/>
              <a:t> </a:t>
            </a:r>
            <a:r>
              <a:rPr lang="nl-BE" sz="1400" b="1" dirty="0" err="1"/>
              <a:t>own</a:t>
            </a:r>
            <a:r>
              <a:rPr lang="nl-BE" sz="1400" b="1" dirty="0"/>
              <a:t> </a:t>
            </a:r>
            <a:r>
              <a:rPr lang="nl-BE" sz="1400" b="1" dirty="0" err="1"/>
              <a:t>Tasking</a:t>
            </a:r>
            <a:r>
              <a:rPr lang="nl-BE" sz="1400" b="1" dirty="0"/>
              <a:t> Menu.</a:t>
            </a:r>
          </a:p>
        </p:txBody>
      </p:sp>
      <p:sp>
        <p:nvSpPr>
          <p:cNvPr id="18" name="Rechthoek 17"/>
          <p:cNvSpPr/>
          <p:nvPr/>
        </p:nvSpPr>
        <p:spPr>
          <a:xfrm>
            <a:off x="335936" y="351900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9" name="Rechthoek 18"/>
          <p:cNvSpPr/>
          <p:nvPr/>
        </p:nvSpPr>
        <p:spPr>
          <a:xfrm>
            <a:off x="1055942" y="4149008"/>
            <a:ext cx="3870044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Optionally</a:t>
            </a:r>
            <a:r>
              <a:rPr lang="nl-BE" sz="1400" b="1" dirty="0"/>
              <a:t> a SCORING </a:t>
            </a:r>
            <a:r>
              <a:rPr lang="nl-BE" sz="1400" b="1" dirty="0" err="1"/>
              <a:t>can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MISSION, </a:t>
            </a:r>
            <a:r>
              <a:rPr lang="nl-BE" sz="1400" b="1" dirty="0" err="1"/>
              <a:t>which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account hits, </a:t>
            </a:r>
            <a:r>
              <a:rPr lang="nl-BE" sz="1400" b="1" dirty="0" err="1"/>
              <a:t>kills</a:t>
            </a:r>
            <a:r>
              <a:rPr lang="nl-BE" sz="1400" b="1" dirty="0"/>
              <a:t>, </a:t>
            </a:r>
            <a:r>
              <a:rPr lang="nl-BE" sz="1400" b="1" dirty="0" err="1"/>
              <a:t>tasking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mission </a:t>
            </a:r>
            <a:r>
              <a:rPr lang="nl-BE" sz="1400" b="1" dirty="0" err="1"/>
              <a:t>achievement</a:t>
            </a:r>
            <a:r>
              <a:rPr lang="nl-BE" sz="1400" b="1" dirty="0"/>
              <a:t> scores.</a:t>
            </a:r>
          </a:p>
        </p:txBody>
      </p:sp>
      <p:sp>
        <p:nvSpPr>
          <p:cNvPr id="20" name="Rechthoek 19"/>
          <p:cNvSpPr/>
          <p:nvPr/>
        </p:nvSpPr>
        <p:spPr>
          <a:xfrm>
            <a:off x="335936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21" name="Rechthoek 20"/>
          <p:cNvSpPr/>
          <p:nvPr/>
        </p:nvSpPr>
        <p:spPr>
          <a:xfrm>
            <a:off x="654600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22" name="Rechte verbindingslijn 21"/>
          <p:cNvCxnSpPr>
            <a:stCxn id="11" idx="3"/>
          </p:cNvCxnSpPr>
          <p:nvPr/>
        </p:nvCxnSpPr>
        <p:spPr>
          <a:xfrm flipV="1">
            <a:off x="7356475" y="3009900"/>
            <a:ext cx="825500" cy="5991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/>
          <p:cNvCxnSpPr>
            <a:stCxn id="21" idx="3"/>
          </p:cNvCxnSpPr>
          <p:nvPr/>
        </p:nvCxnSpPr>
        <p:spPr>
          <a:xfrm flipV="1">
            <a:off x="7086011" y="2828925"/>
            <a:ext cx="1067389" cy="6006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/>
          <p:cNvPicPr>
            <a:picLocks noChangeAspect="1"/>
          </p:cNvPicPr>
          <p:nvPr/>
        </p:nvPicPr>
        <p:blipFill rotWithShape="1">
          <a:blip r:embed="rId3"/>
          <a:srcRect l="84740" b="85679"/>
          <a:stretch/>
        </p:blipFill>
        <p:spPr>
          <a:xfrm>
            <a:off x="8879080" y="3699003"/>
            <a:ext cx="2608917" cy="13771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4"/>
          <a:srcRect l="84704" b="80582"/>
          <a:stretch/>
        </p:blipFill>
        <p:spPr>
          <a:xfrm>
            <a:off x="5465993" y="4149008"/>
            <a:ext cx="3151079" cy="22500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1" name="Rechthoek 30"/>
          <p:cNvSpPr/>
          <p:nvPr/>
        </p:nvSpPr>
        <p:spPr>
          <a:xfrm>
            <a:off x="1055942" y="495901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</a:t>
            </a:r>
            <a:r>
              <a:rPr lang="nl-BE" sz="1400" b="1" dirty="0" err="1"/>
              <a:t>task</a:t>
            </a:r>
            <a:r>
              <a:rPr lang="nl-BE" sz="1400" b="1" dirty="0"/>
              <a:t> types are </a:t>
            </a:r>
            <a:r>
              <a:rPr lang="nl-BE" sz="1400" b="1" dirty="0" err="1"/>
              <a:t>listed</a:t>
            </a:r>
            <a:r>
              <a:rPr lang="nl-BE" sz="1400" b="1" dirty="0"/>
              <a:t>, </a:t>
            </a:r>
            <a:r>
              <a:rPr lang="nl-BE" sz="1400" b="1" dirty="0" err="1"/>
              <a:t>going</a:t>
            </a:r>
            <a:r>
              <a:rPr lang="nl-BE" sz="1400" b="1" dirty="0"/>
              <a:t> </a:t>
            </a:r>
            <a:r>
              <a:rPr lang="nl-BE" sz="1400" b="1" dirty="0" err="1"/>
              <a:t>through</a:t>
            </a:r>
            <a:r>
              <a:rPr lang="nl-BE" sz="1400" b="1" dirty="0"/>
              <a:t> </a:t>
            </a:r>
            <a:r>
              <a:rPr lang="nl-BE" sz="1400" b="1" dirty="0" err="1"/>
              <a:t>the</a:t>
            </a:r>
            <a:r>
              <a:rPr lang="nl-BE" sz="1400" b="1" dirty="0"/>
              <a:t> Menu. </a:t>
            </a:r>
            <a:r>
              <a:rPr lang="nl-BE" sz="1400" b="1" dirty="0" err="1"/>
              <a:t>After</a:t>
            </a:r>
            <a:r>
              <a:rPr lang="nl-BE" sz="1400" b="1" dirty="0"/>
              <a:t> </a:t>
            </a:r>
            <a:r>
              <a:rPr lang="nl-BE" sz="1400" b="1" dirty="0" err="1"/>
              <a:t>selection</a:t>
            </a:r>
            <a:r>
              <a:rPr lang="nl-BE" sz="1400" b="1" dirty="0"/>
              <a:t> of a </a:t>
            </a:r>
            <a:r>
              <a:rPr lang="nl-BE" sz="1400" b="1" dirty="0" err="1"/>
              <a:t>task</a:t>
            </a:r>
            <a:r>
              <a:rPr lang="nl-BE" sz="1400" b="1" dirty="0"/>
              <a:t> type,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task</a:t>
            </a:r>
            <a:r>
              <a:rPr lang="nl-BE" sz="1400" b="1" dirty="0"/>
              <a:t> is </a:t>
            </a:r>
            <a:r>
              <a:rPr lang="nl-BE" sz="1400" b="1" dirty="0" err="1"/>
              <a:t>listed</a:t>
            </a:r>
            <a:r>
              <a:rPr lang="nl-BE" sz="1400" b="1" dirty="0"/>
              <a:t>. </a:t>
            </a:r>
          </a:p>
        </p:txBody>
      </p:sp>
      <p:sp>
        <p:nvSpPr>
          <p:cNvPr id="33" name="Rechthoek 32"/>
          <p:cNvSpPr/>
          <p:nvPr/>
        </p:nvSpPr>
        <p:spPr>
          <a:xfrm>
            <a:off x="335936" y="495901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34" name="Rechthoek 33"/>
          <p:cNvSpPr/>
          <p:nvPr/>
        </p:nvSpPr>
        <p:spPr>
          <a:xfrm>
            <a:off x="1055944" y="585902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As </a:t>
            </a:r>
            <a:r>
              <a:rPr lang="nl-BE" sz="1400" b="1" dirty="0" err="1"/>
              <a:t>the</a:t>
            </a:r>
            <a:r>
              <a:rPr lang="nl-BE" sz="1400" b="1" dirty="0"/>
              <a:t> MOOSE </a:t>
            </a:r>
            <a:r>
              <a:rPr lang="nl-BE" sz="1400" b="1" dirty="0" err="1"/>
              <a:t>framework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evolve</a:t>
            </a:r>
            <a:r>
              <a:rPr lang="nl-BE" sz="1400" b="1" dirty="0"/>
              <a:t>, more </a:t>
            </a:r>
            <a:r>
              <a:rPr lang="nl-BE" sz="1400" b="1" dirty="0" err="1"/>
              <a:t>task</a:t>
            </a:r>
            <a:r>
              <a:rPr lang="nl-BE" sz="1400" b="1" dirty="0"/>
              <a:t> types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( CSAR, Transport, JTAC ) …</a:t>
            </a:r>
          </a:p>
        </p:txBody>
      </p:sp>
      <p:sp>
        <p:nvSpPr>
          <p:cNvPr id="37" name="Rechthoek 36"/>
          <p:cNvSpPr/>
          <p:nvPr/>
        </p:nvSpPr>
        <p:spPr>
          <a:xfrm>
            <a:off x="335936" y="585902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6</a:t>
            </a:r>
          </a:p>
        </p:txBody>
      </p:sp>
      <p:sp>
        <p:nvSpPr>
          <p:cNvPr id="38" name="Rechthoek 37"/>
          <p:cNvSpPr/>
          <p:nvPr/>
        </p:nvSpPr>
        <p:spPr>
          <a:xfrm>
            <a:off x="10866053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9" name="Rechte verbindingslijn 38"/>
          <p:cNvCxnSpPr/>
          <p:nvPr/>
        </p:nvCxnSpPr>
        <p:spPr>
          <a:xfrm flipH="1" flipV="1">
            <a:off x="9696040" y="4329010"/>
            <a:ext cx="1170014" cy="1800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>
            <a:stCxn id="38" idx="1"/>
          </p:cNvCxnSpPr>
          <p:nvPr/>
        </p:nvCxnSpPr>
        <p:spPr>
          <a:xfrm flipH="1" flipV="1">
            <a:off x="9701213" y="4467225"/>
            <a:ext cx="1164840" cy="41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/>
          <p:cNvCxnSpPr/>
          <p:nvPr/>
        </p:nvCxnSpPr>
        <p:spPr>
          <a:xfrm flipH="1">
            <a:off x="9705975" y="4509012"/>
            <a:ext cx="1160078" cy="7727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bogen verbindingslijn 47"/>
          <p:cNvCxnSpPr/>
          <p:nvPr/>
        </p:nvCxnSpPr>
        <p:spPr>
          <a:xfrm>
            <a:off x="10776052" y="2978995"/>
            <a:ext cx="82449" cy="670985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bogen verbindingslijn 47"/>
          <p:cNvCxnSpPr/>
          <p:nvPr/>
        </p:nvCxnSpPr>
        <p:spPr>
          <a:xfrm flipH="1">
            <a:off x="8346026" y="4599013"/>
            <a:ext cx="540005" cy="180002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110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2"/>
          <a:srcRect l="53319" b="76762"/>
          <a:stretch/>
        </p:blipFill>
        <p:spPr>
          <a:xfrm>
            <a:off x="5675948" y="2168986"/>
            <a:ext cx="6090115" cy="17053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 </a:t>
            </a:r>
            <a:r>
              <a:rPr lang="nl-BE" dirty="0" err="1"/>
              <a:t>selected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moves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in </a:t>
            </a:r>
            <a:r>
              <a:rPr lang="nl-BE" dirty="0" err="1"/>
              <a:t>assigned</a:t>
            </a:r>
            <a:r>
              <a:rPr lang="nl-BE" dirty="0"/>
              <a:t> mode…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7"/>
            <a:ext cx="3870044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Once</a:t>
            </a:r>
            <a:r>
              <a:rPr lang="nl-BE" b="1" dirty="0"/>
              <a:t> a target has been </a:t>
            </a:r>
            <a:r>
              <a:rPr lang="nl-BE" b="1" dirty="0" err="1"/>
              <a:t>selected</a:t>
            </a:r>
            <a:r>
              <a:rPr lang="nl-BE" b="1" dirty="0"/>
              <a:t>, </a:t>
            </a:r>
            <a:r>
              <a:rPr lang="nl-BE" b="1" dirty="0" err="1"/>
              <a:t>the</a:t>
            </a:r>
            <a:r>
              <a:rPr lang="nl-BE" b="1" dirty="0"/>
              <a:t> GROUP </a:t>
            </a:r>
            <a:r>
              <a:rPr lang="nl-BE" b="1" dirty="0" err="1"/>
              <a:t>you</a:t>
            </a:r>
            <a:r>
              <a:rPr lang="nl-BE" b="1" dirty="0"/>
              <a:t> are </a:t>
            </a:r>
            <a:r>
              <a:rPr lang="nl-BE" b="1" dirty="0" err="1"/>
              <a:t>flying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goes</a:t>
            </a:r>
            <a:r>
              <a:rPr lang="nl-BE" b="1" dirty="0"/>
              <a:t> in “ASSIGNED MODE”.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3248998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</a:t>
            </a:r>
            <a:r>
              <a:rPr lang="nl-BE" b="1" dirty="0" err="1"/>
              <a:t>tasking</a:t>
            </a:r>
            <a:r>
              <a:rPr lang="nl-BE" b="1" dirty="0"/>
              <a:t> menu has </a:t>
            </a:r>
            <a:r>
              <a:rPr lang="nl-BE" b="1" dirty="0" err="1"/>
              <a:t>changed</a:t>
            </a:r>
            <a:r>
              <a:rPr lang="nl-BE" b="1" dirty="0"/>
              <a:t> in </a:t>
            </a:r>
            <a:r>
              <a:rPr lang="nl-BE" b="1" dirty="0" err="1"/>
              <a:t>assigned</a:t>
            </a:r>
            <a:r>
              <a:rPr lang="nl-BE" b="1" dirty="0"/>
              <a:t> mode. Relevant </a:t>
            </a:r>
            <a:r>
              <a:rPr lang="nl-BE" b="1" dirty="0" err="1"/>
              <a:t>Task</a:t>
            </a:r>
            <a:r>
              <a:rPr lang="nl-BE" b="1" dirty="0"/>
              <a:t> Menu options are </a:t>
            </a:r>
            <a:r>
              <a:rPr lang="nl-BE" b="1" dirty="0" err="1"/>
              <a:t>displayed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selected</a:t>
            </a:r>
            <a:r>
              <a:rPr lang="nl-BE" b="1" dirty="0"/>
              <a:t>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8" y="324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23" name="Rechthoek 22"/>
          <p:cNvSpPr/>
          <p:nvPr/>
        </p:nvSpPr>
        <p:spPr>
          <a:xfrm>
            <a:off x="1055944" y="4779015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will</a:t>
            </a:r>
            <a:r>
              <a:rPr lang="nl-BE" b="1" dirty="0"/>
              <a:t> </a:t>
            </a:r>
            <a:r>
              <a:rPr lang="nl-BE" b="1" dirty="0" err="1"/>
              <a:t>receive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directions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target goal </a:t>
            </a:r>
            <a:r>
              <a:rPr lang="nl-BE" b="1" dirty="0" err="1"/>
              <a:t>achievements</a:t>
            </a:r>
            <a:r>
              <a:rPr lang="nl-BE" b="1" dirty="0"/>
              <a:t>. Status </a:t>
            </a:r>
            <a:r>
              <a:rPr lang="nl-BE" b="1" dirty="0" err="1"/>
              <a:t>messages</a:t>
            </a:r>
            <a:r>
              <a:rPr lang="nl-BE" b="1" dirty="0"/>
              <a:t> are </a:t>
            </a:r>
            <a:r>
              <a:rPr lang="nl-BE" b="1" dirty="0" err="1"/>
              <a:t>also</a:t>
            </a:r>
            <a:r>
              <a:rPr lang="nl-BE" b="1" dirty="0"/>
              <a:t> </a:t>
            </a:r>
            <a:r>
              <a:rPr lang="nl-BE" b="1" dirty="0" err="1"/>
              <a:t>displayed</a:t>
            </a:r>
            <a:r>
              <a:rPr lang="nl-BE" b="1" dirty="0"/>
              <a:t>.</a:t>
            </a:r>
          </a:p>
        </p:txBody>
      </p:sp>
      <p:sp>
        <p:nvSpPr>
          <p:cNvPr id="24" name="Rechthoek 23"/>
          <p:cNvSpPr/>
          <p:nvPr/>
        </p:nvSpPr>
        <p:spPr>
          <a:xfrm>
            <a:off x="335936" y="477901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5" name="Rechthoek 24"/>
          <p:cNvSpPr/>
          <p:nvPr/>
        </p:nvSpPr>
        <p:spPr>
          <a:xfrm>
            <a:off x="582599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25" idx="3"/>
          </p:cNvCxnSpPr>
          <p:nvPr/>
        </p:nvCxnSpPr>
        <p:spPr>
          <a:xfrm flipV="1">
            <a:off x="6366003" y="2348988"/>
            <a:ext cx="1080012" cy="27000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hoek 27"/>
          <p:cNvSpPr/>
          <p:nvPr/>
        </p:nvSpPr>
        <p:spPr>
          <a:xfrm>
            <a:off x="5645995" y="441901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/>
          <a:srcRect l="82799" b="82260"/>
          <a:stretch/>
        </p:blipFill>
        <p:spPr>
          <a:xfrm>
            <a:off x="6906009" y="3519001"/>
            <a:ext cx="4698525" cy="27257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30" name="Rechte verbindingslijn 29"/>
          <p:cNvCxnSpPr>
            <a:stCxn id="28" idx="3"/>
          </p:cNvCxnSpPr>
          <p:nvPr/>
        </p:nvCxnSpPr>
        <p:spPr>
          <a:xfrm flipV="1">
            <a:off x="6186001" y="4599013"/>
            <a:ext cx="1350015" cy="9000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hoek 30"/>
          <p:cNvSpPr/>
          <p:nvPr/>
        </p:nvSpPr>
        <p:spPr>
          <a:xfrm>
            <a:off x="5825997" y="315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32" name="Rechte verbindingslijn 31"/>
          <p:cNvCxnSpPr>
            <a:stCxn id="31" idx="3"/>
          </p:cNvCxnSpPr>
          <p:nvPr/>
        </p:nvCxnSpPr>
        <p:spPr>
          <a:xfrm flipV="1">
            <a:off x="6366003" y="2618991"/>
            <a:ext cx="1170013" cy="810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07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DEMO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70183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11198</TotalTime>
  <Words>841</Words>
  <Application>Microsoft Office PowerPoint</Application>
  <PresentationFormat>Breedbeeld</PresentationFormat>
  <Paragraphs>245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1" baseType="lpstr">
      <vt:lpstr>Corbel</vt:lpstr>
      <vt:lpstr>Wingdings</vt:lpstr>
      <vt:lpstr>Gestreept</vt:lpstr>
      <vt:lpstr>moose for dcs world task dispatching</vt:lpstr>
      <vt:lpstr>task DISPATCHing</vt:lpstr>
      <vt:lpstr>A2G task DISPATCHing using DETECTION_AREAS</vt:lpstr>
      <vt:lpstr>(1) fac detect targets using DETECTION_AREAS</vt:lpstr>
      <vt:lpstr>(2) fac reports detected  targets to hq</vt:lpstr>
      <vt:lpstr>(3) hq dispatches TASKS  TO player groups</vt:lpstr>
      <vt:lpstr>(4) player GROUPS select tasks  and engage</vt:lpstr>
      <vt:lpstr>INTERFACE DURING BATTLE</vt:lpstr>
      <vt:lpstr>battle scene overview</vt:lpstr>
      <vt:lpstr>battle scene overview</vt:lpstr>
      <vt:lpstr>battle scene overview</vt:lpstr>
      <vt:lpstr>battle scene overview</vt:lpstr>
      <vt:lpstr>groups will receive taskings from hq</vt:lpstr>
      <vt:lpstr>each area is assigned a threat level</vt:lpstr>
      <vt:lpstr>each area is reported coordinates</vt:lpstr>
      <vt:lpstr>A tasking menu is created at each detection report</vt:lpstr>
      <vt:lpstr>a selected task moves the group in assigned mode…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469</cp:revision>
  <dcterms:created xsi:type="dcterms:W3CDTF">2016-04-14T07:37:30Z</dcterms:created>
  <dcterms:modified xsi:type="dcterms:W3CDTF">2017-03-11T07:43:14Z</dcterms:modified>
</cp:coreProperties>
</file>