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4" r:id="rId2"/>
    <p:sldId id="365" r:id="rId3"/>
    <p:sldId id="366" r:id="rId4"/>
    <p:sldId id="367" r:id="rId5"/>
    <p:sldId id="371" r:id="rId6"/>
    <p:sldId id="370" r:id="rId7"/>
    <p:sldId id="372" r:id="rId8"/>
    <p:sldId id="368" r:id="rId9"/>
    <p:sldId id="373" r:id="rId10"/>
    <p:sldId id="369" r:id="rId11"/>
    <p:sldId id="374" r:id="rId12"/>
    <p:sldId id="37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20" d="100"/>
          <a:sy n="120" d="100"/>
        </p:scale>
        <p:origin x="4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2250" b="29125"/>
          <a:stretch/>
        </p:blipFill>
        <p:spPr>
          <a:xfrm>
            <a:off x="0" y="3893819"/>
            <a:ext cx="12192000" cy="29641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SCORING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894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scoring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747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why</a:t>
            </a:r>
            <a:r>
              <a:rPr lang="nl-BE" dirty="0"/>
              <a:t> a scoring class in </a:t>
            </a:r>
            <a:r>
              <a:rPr lang="nl-BE" dirty="0" err="1"/>
              <a:t>moose</a:t>
            </a:r>
            <a:r>
              <a:rPr lang="nl-BE" dirty="0"/>
              <a:t>?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515938" y="2168985"/>
            <a:ext cx="5310059" cy="4320048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/>
                </a:solidFill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Independent</a:t>
            </a:r>
            <a:r>
              <a:rPr lang="nl-BE" b="0" dirty="0">
                <a:solidFill>
                  <a:schemeClr val="bg1"/>
                </a:solidFill>
              </a:rPr>
              <a:t> scoring logic </a:t>
            </a:r>
            <a:r>
              <a:rPr lang="nl-BE" b="0" dirty="0" err="1">
                <a:solidFill>
                  <a:schemeClr val="bg1"/>
                </a:solidFill>
              </a:rPr>
              <a:t>from</a:t>
            </a:r>
            <a:r>
              <a:rPr lang="nl-BE" b="0" dirty="0">
                <a:solidFill>
                  <a:schemeClr val="bg1"/>
                </a:solidFill>
              </a:rPr>
              <a:t> DCS.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 err="1">
                <a:solidFill>
                  <a:schemeClr val="bg1"/>
                </a:solidFill>
              </a:rPr>
              <a:t>Positive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dirty="0">
                <a:solidFill>
                  <a:schemeClr val="bg1"/>
                </a:solidFill>
              </a:rPr>
              <a:t>scores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and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negative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penalties</a:t>
            </a:r>
            <a:r>
              <a:rPr lang="nl-BE" b="0" dirty="0">
                <a:solidFill>
                  <a:schemeClr val="bg1"/>
                </a:solidFill>
              </a:rPr>
              <a:t> make a </a:t>
            </a:r>
            <a:r>
              <a:rPr lang="nl-BE" dirty="0" err="1">
                <a:solidFill>
                  <a:schemeClr val="bg1"/>
                </a:solidFill>
              </a:rPr>
              <a:t>total</a:t>
            </a:r>
            <a:r>
              <a:rPr lang="nl-BE" b="0" dirty="0">
                <a:solidFill>
                  <a:schemeClr val="bg1"/>
                </a:solidFill>
              </a:rPr>
              <a:t> score.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 err="1">
                <a:solidFill>
                  <a:schemeClr val="bg1"/>
                </a:solidFill>
              </a:rPr>
              <a:t>Objects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scored</a:t>
            </a:r>
            <a:r>
              <a:rPr lang="nl-BE" b="0" dirty="0">
                <a:solidFill>
                  <a:schemeClr val="bg1"/>
                </a:solidFill>
              </a:rPr>
              <a:t> are </a:t>
            </a:r>
            <a:r>
              <a:rPr lang="nl-BE" dirty="0">
                <a:solidFill>
                  <a:schemeClr val="bg1"/>
                </a:solidFill>
              </a:rPr>
              <a:t>Units</a:t>
            </a:r>
            <a:r>
              <a:rPr lang="nl-BE" b="0" dirty="0">
                <a:solidFill>
                  <a:schemeClr val="bg1"/>
                </a:solidFill>
              </a:rPr>
              <a:t>, </a:t>
            </a:r>
            <a:r>
              <a:rPr lang="nl-BE" dirty="0" err="1">
                <a:solidFill>
                  <a:schemeClr val="bg1"/>
                </a:solidFill>
              </a:rPr>
              <a:t>Statics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and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dirty="0">
                <a:solidFill>
                  <a:schemeClr val="bg1"/>
                </a:solidFill>
              </a:rPr>
              <a:t>Scenery</a:t>
            </a:r>
            <a:r>
              <a:rPr lang="nl-BE" b="0" dirty="0">
                <a:solidFill>
                  <a:schemeClr val="bg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>
                <a:solidFill>
                  <a:schemeClr val="bg1"/>
                </a:solidFill>
              </a:rPr>
              <a:t>Log </a:t>
            </a:r>
            <a:r>
              <a:rPr lang="nl-BE" b="0" dirty="0" err="1">
                <a:solidFill>
                  <a:schemeClr val="bg1"/>
                </a:solidFill>
              </a:rPr>
              <a:t>the</a:t>
            </a:r>
            <a:r>
              <a:rPr lang="nl-BE" b="0" dirty="0">
                <a:solidFill>
                  <a:schemeClr val="bg1"/>
                </a:solidFill>
              </a:rPr>
              <a:t> scoring in </a:t>
            </a:r>
            <a:r>
              <a:rPr lang="nl-BE" dirty="0">
                <a:solidFill>
                  <a:schemeClr val="bg1"/>
                </a:solidFill>
              </a:rPr>
              <a:t>CSV files </a:t>
            </a:r>
            <a:r>
              <a:rPr lang="nl-BE" b="0" dirty="0" err="1">
                <a:solidFill>
                  <a:schemeClr val="bg1"/>
                </a:solidFill>
              </a:rPr>
              <a:t>for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statistics</a:t>
            </a:r>
            <a:r>
              <a:rPr lang="nl-BE" b="0" dirty="0">
                <a:solidFill>
                  <a:schemeClr val="bg1"/>
                </a:solidFill>
              </a:rPr>
              <a:t> on web sites.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>
                <a:solidFill>
                  <a:schemeClr val="bg1"/>
                </a:solidFill>
              </a:rPr>
              <a:t>Automatic </a:t>
            </a:r>
            <a:r>
              <a:rPr lang="nl-BE" dirty="0" err="1">
                <a:solidFill>
                  <a:schemeClr val="bg1"/>
                </a:solidFill>
              </a:rPr>
              <a:t>calculation</a:t>
            </a:r>
            <a:r>
              <a:rPr lang="nl-BE" b="0" dirty="0">
                <a:solidFill>
                  <a:schemeClr val="bg1"/>
                </a:solidFill>
              </a:rPr>
              <a:t> of scores </a:t>
            </a:r>
            <a:r>
              <a:rPr lang="nl-BE" b="0" dirty="0" err="1">
                <a:solidFill>
                  <a:schemeClr val="bg1"/>
                </a:solidFill>
              </a:rPr>
              <a:t>based</a:t>
            </a:r>
            <a:r>
              <a:rPr lang="nl-BE" b="0" dirty="0">
                <a:solidFill>
                  <a:schemeClr val="bg1"/>
                </a:solidFill>
              </a:rPr>
              <a:t> 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i="1" dirty="0" err="1">
                <a:solidFill>
                  <a:schemeClr val="bg1"/>
                </a:solidFill>
              </a:rPr>
              <a:t>threat</a:t>
            </a:r>
            <a:r>
              <a:rPr lang="nl-BE" sz="1600" i="1" dirty="0">
                <a:solidFill>
                  <a:schemeClr val="bg1"/>
                </a:solidFill>
              </a:rPr>
              <a:t> level </a:t>
            </a:r>
            <a:r>
              <a:rPr lang="nl-BE" sz="1600" dirty="0">
                <a:solidFill>
                  <a:schemeClr val="bg1"/>
                </a:solidFill>
              </a:rPr>
              <a:t>of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object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destroyed</a:t>
            </a:r>
            <a:r>
              <a:rPr lang="nl-BE" sz="1600" dirty="0">
                <a:solidFill>
                  <a:schemeClr val="bg1"/>
                </a:solidFill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i="1" dirty="0" err="1">
                <a:solidFill>
                  <a:schemeClr val="bg1"/>
                </a:solidFill>
              </a:rPr>
              <a:t>threat</a:t>
            </a:r>
            <a:r>
              <a:rPr lang="nl-BE" sz="1600" i="1" dirty="0">
                <a:solidFill>
                  <a:schemeClr val="bg1"/>
                </a:solidFill>
              </a:rPr>
              <a:t> level </a:t>
            </a:r>
            <a:r>
              <a:rPr lang="nl-BE" sz="1600" dirty="0">
                <a:solidFill>
                  <a:schemeClr val="bg1"/>
                </a:solidFill>
              </a:rPr>
              <a:t>of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player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destroying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object.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>
                <a:solidFill>
                  <a:schemeClr val="bg1"/>
                </a:solidFill>
              </a:rPr>
              <a:t>Score </a:t>
            </a:r>
            <a:r>
              <a:rPr lang="nl-BE" dirty="0" err="1">
                <a:solidFill>
                  <a:schemeClr val="bg1"/>
                </a:solidFill>
              </a:rPr>
              <a:t>achievements</a:t>
            </a:r>
            <a:r>
              <a:rPr lang="nl-BE" b="0" dirty="0">
                <a:solidFill>
                  <a:schemeClr val="bg1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Grant </a:t>
            </a:r>
            <a:r>
              <a:rPr lang="nl-BE" sz="1600" b="1" dirty="0" err="1">
                <a:solidFill>
                  <a:schemeClr val="bg1"/>
                </a:solidFill>
              </a:rPr>
              <a:t>additional</a:t>
            </a:r>
            <a:r>
              <a:rPr lang="nl-BE" sz="1600" b="1" dirty="0">
                <a:solidFill>
                  <a:schemeClr val="bg1"/>
                </a:solidFill>
              </a:rPr>
              <a:t> scores </a:t>
            </a:r>
            <a:r>
              <a:rPr lang="nl-BE" sz="1600" dirty="0" err="1">
                <a:solidFill>
                  <a:schemeClr val="bg1"/>
                </a:solidFill>
              </a:rPr>
              <a:t>when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players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destroy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specific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objects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dirty="0" err="1">
                <a:solidFill>
                  <a:schemeClr val="bg1"/>
                </a:solidFill>
              </a:rPr>
              <a:t>Specify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destruction</a:t>
            </a:r>
            <a:r>
              <a:rPr lang="nl-BE" sz="1600" b="1" dirty="0">
                <a:solidFill>
                  <a:schemeClr val="bg1"/>
                </a:solidFill>
              </a:rPr>
              <a:t> zones </a:t>
            </a:r>
            <a:r>
              <a:rPr lang="nl-BE" sz="1600" dirty="0" err="1">
                <a:solidFill>
                  <a:schemeClr val="bg1"/>
                </a:solidFill>
              </a:rPr>
              <a:t>where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additional</a:t>
            </a:r>
            <a:r>
              <a:rPr lang="nl-BE" sz="1600" dirty="0">
                <a:solidFill>
                  <a:schemeClr val="bg1"/>
                </a:solidFill>
              </a:rPr>
              <a:t> scores are </a:t>
            </a:r>
            <a:r>
              <a:rPr lang="nl-BE" sz="1600" dirty="0" err="1">
                <a:solidFill>
                  <a:schemeClr val="bg1"/>
                </a:solidFill>
              </a:rPr>
              <a:t>granted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when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objects</a:t>
            </a:r>
            <a:r>
              <a:rPr lang="nl-BE" sz="1600" dirty="0">
                <a:solidFill>
                  <a:schemeClr val="bg1"/>
                </a:solidFill>
              </a:rPr>
              <a:t> are </a:t>
            </a:r>
            <a:r>
              <a:rPr lang="nl-BE" sz="1600" dirty="0" err="1">
                <a:solidFill>
                  <a:schemeClr val="bg1"/>
                </a:solidFill>
              </a:rPr>
              <a:t>destroyed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6366003" y="2168986"/>
            <a:ext cx="5310059" cy="4320048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1"/>
                </a:solidFill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>
                <a:solidFill>
                  <a:schemeClr val="bg1"/>
                </a:solidFill>
              </a:rPr>
              <a:t>Display </a:t>
            </a:r>
            <a:r>
              <a:rPr lang="nl-BE" dirty="0" err="1">
                <a:solidFill>
                  <a:schemeClr val="bg1"/>
                </a:solidFill>
              </a:rPr>
              <a:t>messages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when</a:t>
            </a:r>
            <a:r>
              <a:rPr lang="nl-BE" b="0" dirty="0">
                <a:solidFill>
                  <a:schemeClr val="bg1"/>
                </a:solidFill>
              </a:rPr>
              <a:t> scores are </a:t>
            </a:r>
            <a:r>
              <a:rPr lang="nl-BE" b="0" dirty="0" err="1">
                <a:solidFill>
                  <a:schemeClr val="bg1"/>
                </a:solidFill>
              </a:rPr>
              <a:t>achieved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by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players</a:t>
            </a:r>
            <a:r>
              <a:rPr lang="nl-BE" b="0" dirty="0">
                <a:solidFill>
                  <a:schemeClr val="bg1"/>
                </a:solidFill>
              </a:rPr>
              <a:t>. </a:t>
            </a:r>
            <a:r>
              <a:rPr lang="nl-BE" b="0" dirty="0" err="1">
                <a:solidFill>
                  <a:schemeClr val="bg1"/>
                </a:solidFill>
              </a:rPr>
              <a:t>Messages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can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be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customized</a:t>
            </a:r>
            <a:r>
              <a:rPr lang="nl-BE" b="0" dirty="0">
                <a:solidFill>
                  <a:schemeClr val="bg1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dirty="0" err="1">
                <a:solidFill>
                  <a:schemeClr val="bg1"/>
                </a:solidFill>
              </a:rPr>
              <a:t>Define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target </a:t>
            </a:r>
            <a:r>
              <a:rPr lang="nl-BE" sz="1600" b="1" dirty="0" err="1">
                <a:solidFill>
                  <a:schemeClr val="bg1"/>
                </a:solidFill>
              </a:rPr>
              <a:t>audience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dirty="0">
                <a:solidFill>
                  <a:schemeClr val="bg1"/>
                </a:solidFill>
              </a:rPr>
              <a:t>of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messages</a:t>
            </a:r>
            <a:r>
              <a:rPr lang="nl-BE" sz="1600" dirty="0">
                <a:solidFill>
                  <a:schemeClr val="bg1"/>
                </a:solidFill>
              </a:rPr>
              <a:t>, </a:t>
            </a:r>
            <a:r>
              <a:rPr lang="nl-BE" sz="1600" dirty="0" err="1">
                <a:solidFill>
                  <a:schemeClr val="bg1"/>
                </a:solidFill>
              </a:rPr>
              <a:t>which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can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be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all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players</a:t>
            </a:r>
            <a:r>
              <a:rPr lang="nl-BE" sz="1600" dirty="0">
                <a:solidFill>
                  <a:schemeClr val="bg1"/>
                </a:solidFill>
              </a:rPr>
              <a:t> or </a:t>
            </a:r>
            <a:r>
              <a:rPr lang="nl-BE" sz="1600" dirty="0" err="1">
                <a:solidFill>
                  <a:schemeClr val="bg1"/>
                </a:solidFill>
              </a:rPr>
              <a:t>the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coalition</a:t>
            </a:r>
            <a:r>
              <a:rPr lang="nl-BE" sz="1600" dirty="0">
                <a:solidFill>
                  <a:schemeClr val="bg1"/>
                </a:solidFill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b="1" dirty="0">
                <a:solidFill>
                  <a:schemeClr val="bg1"/>
                </a:solidFill>
              </a:rPr>
              <a:t>Switch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messages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on/off </a:t>
            </a:r>
            <a:r>
              <a:rPr lang="nl-BE" sz="1600" dirty="0" err="1">
                <a:solidFill>
                  <a:schemeClr val="bg1"/>
                </a:solidFill>
              </a:rPr>
              <a:t>for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specific</a:t>
            </a:r>
            <a:r>
              <a:rPr lang="nl-BE" sz="1600" dirty="0">
                <a:solidFill>
                  <a:schemeClr val="bg1"/>
                </a:solidFill>
              </a:rPr>
              <a:t> events (hit, </a:t>
            </a:r>
            <a:r>
              <a:rPr lang="nl-BE" sz="1600" dirty="0" err="1">
                <a:solidFill>
                  <a:schemeClr val="bg1"/>
                </a:solidFill>
              </a:rPr>
              <a:t>destroy</a:t>
            </a:r>
            <a:r>
              <a:rPr lang="nl-BE" sz="1600" dirty="0">
                <a:solidFill>
                  <a:schemeClr val="bg1"/>
                </a:solidFill>
              </a:rPr>
              <a:t>, </a:t>
            </a:r>
            <a:r>
              <a:rPr lang="nl-BE" sz="1600" dirty="0" err="1">
                <a:solidFill>
                  <a:schemeClr val="bg1"/>
                </a:solidFill>
              </a:rPr>
              <a:t>specific</a:t>
            </a:r>
            <a:r>
              <a:rPr lang="nl-BE" sz="1600" dirty="0">
                <a:solidFill>
                  <a:schemeClr val="bg1"/>
                </a:solidFill>
              </a:rPr>
              <a:t>, zone).</a:t>
            </a:r>
            <a:endParaRPr lang="nl-BE" dirty="0">
              <a:solidFill>
                <a:schemeClr val="bg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>
                <a:solidFill>
                  <a:schemeClr val="bg1"/>
                </a:solidFill>
              </a:rPr>
              <a:t>Grant scores or </a:t>
            </a:r>
            <a:r>
              <a:rPr lang="nl-BE" b="0" dirty="0" err="1">
                <a:solidFill>
                  <a:schemeClr val="bg1"/>
                </a:solidFill>
              </a:rPr>
              <a:t>penalties</a:t>
            </a:r>
            <a:r>
              <a:rPr lang="nl-BE" b="0" dirty="0">
                <a:solidFill>
                  <a:schemeClr val="bg1"/>
                </a:solidFill>
              </a:rPr>
              <a:t> at </a:t>
            </a:r>
            <a:r>
              <a:rPr lang="nl-BE" dirty="0" err="1">
                <a:solidFill>
                  <a:schemeClr val="bg1"/>
                </a:solidFill>
              </a:rPr>
              <a:t>specific</a:t>
            </a:r>
            <a:r>
              <a:rPr lang="nl-BE" dirty="0">
                <a:solidFill>
                  <a:schemeClr val="bg1"/>
                </a:solidFill>
              </a:rPr>
              <a:t> events </a:t>
            </a:r>
            <a:r>
              <a:rPr lang="nl-BE" b="0" dirty="0" err="1">
                <a:solidFill>
                  <a:schemeClr val="bg1"/>
                </a:solidFill>
              </a:rPr>
              <a:t>to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players</a:t>
            </a:r>
            <a:r>
              <a:rPr lang="nl-BE" b="0" dirty="0">
                <a:solidFill>
                  <a:schemeClr val="bg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dirty="0" err="1">
                <a:solidFill>
                  <a:schemeClr val="bg1"/>
                </a:solidFill>
              </a:rPr>
              <a:t>Scale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the</a:t>
            </a:r>
            <a:r>
              <a:rPr lang="nl-BE" b="0" dirty="0">
                <a:solidFill>
                  <a:schemeClr val="bg1"/>
                </a:solidFill>
              </a:rPr>
              <a:t> scores </a:t>
            </a:r>
            <a:r>
              <a:rPr lang="nl-BE" b="0" dirty="0" err="1">
                <a:solidFill>
                  <a:schemeClr val="bg1"/>
                </a:solidFill>
              </a:rPr>
              <a:t>for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specific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missions</a:t>
            </a:r>
            <a:r>
              <a:rPr lang="nl-BE" b="0" dirty="0">
                <a:solidFill>
                  <a:schemeClr val="bg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b="0" dirty="0">
                <a:solidFill>
                  <a:schemeClr val="bg1"/>
                </a:solidFill>
              </a:rPr>
              <a:t>Set a level of </a:t>
            </a:r>
            <a:r>
              <a:rPr lang="nl-BE" dirty="0" err="1">
                <a:solidFill>
                  <a:schemeClr val="bg1"/>
                </a:solidFill>
              </a:rPr>
              <a:t>fratricide</a:t>
            </a:r>
            <a:r>
              <a:rPr lang="nl-BE" b="0" dirty="0">
                <a:solidFill>
                  <a:schemeClr val="bg1"/>
                </a:solidFill>
              </a:rPr>
              <a:t>. </a:t>
            </a:r>
            <a:r>
              <a:rPr lang="nl-BE" b="0" dirty="0" err="1">
                <a:solidFill>
                  <a:schemeClr val="bg1"/>
                </a:solidFill>
              </a:rPr>
              <a:t>Players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cannot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just</a:t>
            </a:r>
            <a:r>
              <a:rPr lang="nl-BE" b="0" dirty="0">
                <a:solidFill>
                  <a:schemeClr val="bg1"/>
                </a:solidFill>
              </a:rPr>
              <a:t> go on </a:t>
            </a:r>
            <a:r>
              <a:rPr lang="nl-BE" b="0" dirty="0" err="1">
                <a:solidFill>
                  <a:schemeClr val="bg1"/>
                </a:solidFill>
              </a:rPr>
              <a:t>shooting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friendlies</a:t>
            </a:r>
            <a:r>
              <a:rPr lang="nl-BE" b="0" dirty="0">
                <a:solidFill>
                  <a:schemeClr val="bg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Reporting</a:t>
            </a:r>
            <a:r>
              <a:rPr lang="nl-BE" b="0" dirty="0">
                <a:solidFill>
                  <a:schemeClr val="bg1"/>
                </a:solidFill>
              </a:rPr>
              <a:t> system </a:t>
            </a:r>
            <a:r>
              <a:rPr lang="nl-BE" b="0" dirty="0" err="1">
                <a:solidFill>
                  <a:schemeClr val="bg1"/>
                </a:solidFill>
              </a:rPr>
              <a:t>during</a:t>
            </a:r>
            <a:r>
              <a:rPr lang="nl-BE" b="0" dirty="0">
                <a:solidFill>
                  <a:schemeClr val="bg1"/>
                </a:solidFill>
              </a:rPr>
              <a:t> a running mission </a:t>
            </a:r>
            <a:r>
              <a:rPr lang="nl-BE" b="0" dirty="0" err="1">
                <a:solidFill>
                  <a:schemeClr val="bg1"/>
                </a:solidFill>
              </a:rPr>
              <a:t>that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players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can</a:t>
            </a:r>
            <a:r>
              <a:rPr lang="nl-BE" b="0" dirty="0">
                <a:solidFill>
                  <a:schemeClr val="bg1"/>
                </a:solidFill>
              </a:rPr>
              <a:t> consult. </a:t>
            </a:r>
            <a:r>
              <a:rPr lang="nl-BE" b="0" dirty="0" err="1">
                <a:solidFill>
                  <a:schemeClr val="bg1"/>
                </a:solidFill>
              </a:rPr>
              <a:t>Various</a:t>
            </a:r>
            <a:r>
              <a:rPr lang="nl-BE" b="0" dirty="0">
                <a:solidFill>
                  <a:schemeClr val="bg1"/>
                </a:solidFill>
              </a:rPr>
              <a:t> </a:t>
            </a:r>
            <a:r>
              <a:rPr lang="nl-BE" b="0" dirty="0" err="1">
                <a:solidFill>
                  <a:schemeClr val="bg1"/>
                </a:solidFill>
              </a:rPr>
              <a:t>reporting</a:t>
            </a:r>
            <a:r>
              <a:rPr lang="nl-BE" b="0" dirty="0">
                <a:solidFill>
                  <a:schemeClr val="bg1"/>
                </a:solidFill>
              </a:rPr>
              <a:t> levels.</a:t>
            </a:r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07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score is </a:t>
            </a:r>
            <a:r>
              <a:rPr lang="nl-BE" dirty="0" err="1"/>
              <a:t>calculated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</a:t>
            </a:r>
            <a:r>
              <a:rPr lang="nl-BE" dirty="0" err="1"/>
              <a:t>threat</a:t>
            </a:r>
            <a:r>
              <a:rPr lang="nl-BE" dirty="0"/>
              <a:t> level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21875"/>
              </p:ext>
            </p:extLst>
          </p:nvPr>
        </p:nvGraphicFramePr>
        <p:xfrm>
          <a:off x="1415948" y="2528989"/>
          <a:ext cx="10080108" cy="405004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40009">
                  <a:extLst>
                    <a:ext uri="{9D8B030D-6E8A-4147-A177-3AD203B41FA5}">
                      <a16:colId xmlns:a16="http://schemas.microsoft.com/office/drawing/2014/main" val="3548757086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3547880458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3721731178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3262127409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3779989009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2968041097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3203921573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474883186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3423489448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1259047986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788346382"/>
                    </a:ext>
                  </a:extLst>
                </a:gridCol>
                <a:gridCol w="840009">
                  <a:extLst>
                    <a:ext uri="{9D8B030D-6E8A-4147-A177-3AD203B41FA5}">
                      <a16:colId xmlns:a16="http://schemas.microsoft.com/office/drawing/2014/main" val="1394577871"/>
                    </a:ext>
                  </a:extLst>
                </a:gridCol>
              </a:tblGrid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 err="1"/>
                        <a:t>Threat</a:t>
                      </a:r>
                      <a:endParaRPr lang="nl-BE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26033672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542293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0131936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4845661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21864966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5481518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891830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67373278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9075058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71616360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8704414"/>
                  </a:ext>
                </a:extLst>
              </a:tr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62814633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1415948" y="1988984"/>
            <a:ext cx="10080111" cy="360004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TARGET</a:t>
            </a:r>
          </a:p>
        </p:txBody>
      </p:sp>
      <p:sp>
        <p:nvSpPr>
          <p:cNvPr id="5" name="Tekstvak 4"/>
          <p:cNvSpPr txBox="1"/>
          <p:nvPr/>
        </p:nvSpPr>
        <p:spPr>
          <a:xfrm rot="16200000">
            <a:off x="-969079" y="4374011"/>
            <a:ext cx="4050047" cy="360004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PLAYER</a:t>
            </a:r>
          </a:p>
        </p:txBody>
      </p:sp>
    </p:spTree>
    <p:extLst>
      <p:ext uri="{BB962C8B-B14F-4D97-AF65-F5344CB8AC3E}">
        <p14:creationId xmlns:p14="http://schemas.microsoft.com/office/powerpoint/2010/main" val="468966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scores are </a:t>
            </a:r>
            <a:r>
              <a:rPr lang="nl-BE" dirty="0" err="1"/>
              <a:t>granted</a:t>
            </a:r>
            <a:r>
              <a:rPr lang="nl-BE" dirty="0"/>
              <a:t> </a:t>
            </a:r>
            <a:r>
              <a:rPr lang="nl-BE" dirty="0" err="1"/>
              <a:t>upon</a:t>
            </a:r>
            <a:r>
              <a:rPr lang="nl-BE" dirty="0"/>
              <a:t> hits</a:t>
            </a:r>
            <a:br>
              <a:rPr lang="nl-BE" dirty="0"/>
            </a:br>
            <a:r>
              <a:rPr lang="nl-BE" dirty="0" err="1"/>
              <a:t>and</a:t>
            </a:r>
            <a:r>
              <a:rPr lang="nl-BE" dirty="0"/>
              <a:t> shared </a:t>
            </a:r>
            <a:r>
              <a:rPr lang="nl-BE" dirty="0" err="1"/>
              <a:t>upon</a:t>
            </a:r>
            <a:r>
              <a:rPr lang="nl-BE" dirty="0"/>
              <a:t> </a:t>
            </a:r>
            <a:r>
              <a:rPr lang="nl-BE" dirty="0" err="1"/>
              <a:t>destroy</a:t>
            </a:r>
            <a:endParaRPr lang="nl-BE" dirty="0"/>
          </a:p>
        </p:txBody>
      </p:sp>
      <p:sp>
        <p:nvSpPr>
          <p:cNvPr id="7" name="Ovaal 6"/>
          <p:cNvSpPr/>
          <p:nvPr/>
        </p:nvSpPr>
        <p:spPr>
          <a:xfrm>
            <a:off x="1235815" y="3069126"/>
            <a:ext cx="540006" cy="540006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5815" y="3159128"/>
            <a:ext cx="540006" cy="327783"/>
          </a:xfrm>
          <a:prstGeom prst="rect">
            <a:avLst/>
          </a:prstGeom>
        </p:spPr>
      </p:pic>
      <p:grpSp>
        <p:nvGrpSpPr>
          <p:cNvPr id="9" name="Groep 8"/>
          <p:cNvGrpSpPr/>
          <p:nvPr/>
        </p:nvGrpSpPr>
        <p:grpSpPr>
          <a:xfrm rot="14666523">
            <a:off x="4115912" y="2259052"/>
            <a:ext cx="540007" cy="540007"/>
            <a:chOff x="3665972" y="2888994"/>
            <a:chExt cx="540007" cy="540007"/>
          </a:xfrm>
        </p:grpSpPr>
        <p:sp>
          <p:nvSpPr>
            <p:cNvPr id="10" name="Ovaal 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Rechte verbindingslijn met pijl 13"/>
          <p:cNvCxnSpPr>
            <a:stCxn id="11" idx="0"/>
            <a:endCxn id="8" idx="3"/>
          </p:cNvCxnSpPr>
          <p:nvPr/>
        </p:nvCxnSpPr>
        <p:spPr>
          <a:xfrm flipH="1">
            <a:off x="1775821" y="2645541"/>
            <a:ext cx="2366511" cy="677479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2405828" y="2889125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</a:t>
            </a:r>
          </a:p>
        </p:txBody>
      </p:sp>
      <p:sp>
        <p:nvSpPr>
          <p:cNvPr id="19" name="Ovaal 18"/>
          <p:cNvSpPr/>
          <p:nvPr/>
        </p:nvSpPr>
        <p:spPr>
          <a:xfrm>
            <a:off x="6905878" y="3069126"/>
            <a:ext cx="540006" cy="540006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5878" y="3159128"/>
            <a:ext cx="540006" cy="327783"/>
          </a:xfrm>
          <a:prstGeom prst="rect">
            <a:avLst/>
          </a:prstGeom>
        </p:spPr>
      </p:pic>
      <p:grpSp>
        <p:nvGrpSpPr>
          <p:cNvPr id="21" name="Groep 20"/>
          <p:cNvGrpSpPr/>
          <p:nvPr/>
        </p:nvGrpSpPr>
        <p:grpSpPr>
          <a:xfrm rot="14666523">
            <a:off x="9785975" y="2259052"/>
            <a:ext cx="540007" cy="540007"/>
            <a:chOff x="3665972" y="2888994"/>
            <a:chExt cx="540007" cy="540007"/>
          </a:xfrm>
        </p:grpSpPr>
        <p:sp>
          <p:nvSpPr>
            <p:cNvPr id="22" name="Ovaal 21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4" name="Rechte verbindingslijn met pijl 23"/>
          <p:cNvCxnSpPr>
            <a:stCxn id="23" idx="0"/>
            <a:endCxn id="20" idx="3"/>
          </p:cNvCxnSpPr>
          <p:nvPr/>
        </p:nvCxnSpPr>
        <p:spPr>
          <a:xfrm flipH="1">
            <a:off x="7445884" y="2645541"/>
            <a:ext cx="2366511" cy="677479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8075891" y="2889125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17" name="Vermenigvuldigingsteken 16"/>
          <p:cNvSpPr/>
          <p:nvPr/>
        </p:nvSpPr>
        <p:spPr>
          <a:xfrm>
            <a:off x="6276002" y="2528990"/>
            <a:ext cx="1710019" cy="1620018"/>
          </a:xfrm>
          <a:prstGeom prst="mathMultiply">
            <a:avLst>
              <a:gd name="adj1" fmla="val 4084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26" name="Ovaal 25"/>
          <p:cNvSpPr/>
          <p:nvPr/>
        </p:nvSpPr>
        <p:spPr>
          <a:xfrm>
            <a:off x="1235946" y="4959017"/>
            <a:ext cx="540006" cy="540006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Afbeelding 2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5946" y="5049019"/>
            <a:ext cx="540006" cy="327783"/>
          </a:xfrm>
          <a:prstGeom prst="rect">
            <a:avLst/>
          </a:prstGeom>
        </p:spPr>
      </p:pic>
      <p:grpSp>
        <p:nvGrpSpPr>
          <p:cNvPr id="28" name="Groep 27"/>
          <p:cNvGrpSpPr/>
          <p:nvPr/>
        </p:nvGrpSpPr>
        <p:grpSpPr>
          <a:xfrm rot="14666523">
            <a:off x="4116043" y="4148943"/>
            <a:ext cx="540007" cy="540007"/>
            <a:chOff x="3665972" y="2888994"/>
            <a:chExt cx="540007" cy="540007"/>
          </a:xfrm>
        </p:grpSpPr>
        <p:sp>
          <p:nvSpPr>
            <p:cNvPr id="29" name="Ovaal 28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1" name="Rechte verbindingslijn met pijl 30"/>
          <p:cNvCxnSpPr>
            <a:stCxn id="30" idx="0"/>
            <a:endCxn id="27" idx="3"/>
          </p:cNvCxnSpPr>
          <p:nvPr/>
        </p:nvCxnSpPr>
        <p:spPr>
          <a:xfrm flipH="1">
            <a:off x="1775952" y="4535432"/>
            <a:ext cx="2366511" cy="677479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/>
          <p:cNvSpPr txBox="1"/>
          <p:nvPr/>
        </p:nvSpPr>
        <p:spPr>
          <a:xfrm>
            <a:off x="2405959" y="4779016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</a:t>
            </a:r>
          </a:p>
        </p:txBody>
      </p:sp>
      <p:grpSp>
        <p:nvGrpSpPr>
          <p:cNvPr id="33" name="Groep 32"/>
          <p:cNvGrpSpPr/>
          <p:nvPr/>
        </p:nvGrpSpPr>
        <p:grpSpPr>
          <a:xfrm rot="16930124">
            <a:off x="4116043" y="5876514"/>
            <a:ext cx="540007" cy="540007"/>
            <a:chOff x="3665972" y="2888994"/>
            <a:chExt cx="540007" cy="540007"/>
          </a:xfrm>
        </p:grpSpPr>
        <p:sp>
          <p:nvSpPr>
            <p:cNvPr id="34" name="Ovaal 33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6" name="Rechte verbindingslijn met pijl 35"/>
          <p:cNvCxnSpPr>
            <a:cxnSpLocks/>
            <a:stCxn id="35" idx="0"/>
          </p:cNvCxnSpPr>
          <p:nvPr/>
        </p:nvCxnSpPr>
        <p:spPr>
          <a:xfrm flipH="1" flipV="1">
            <a:off x="1775952" y="5319021"/>
            <a:ext cx="2346158" cy="770582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vak 38"/>
          <p:cNvSpPr txBox="1"/>
          <p:nvPr/>
        </p:nvSpPr>
        <p:spPr>
          <a:xfrm>
            <a:off x="2405959" y="5589024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</a:t>
            </a:r>
          </a:p>
        </p:txBody>
      </p:sp>
      <p:sp>
        <p:nvSpPr>
          <p:cNvPr id="40" name="Ovaal 39"/>
          <p:cNvSpPr/>
          <p:nvPr/>
        </p:nvSpPr>
        <p:spPr>
          <a:xfrm>
            <a:off x="6815877" y="4959147"/>
            <a:ext cx="540006" cy="540006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Afbeelding 40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5877" y="5049149"/>
            <a:ext cx="540006" cy="327783"/>
          </a:xfrm>
          <a:prstGeom prst="rect">
            <a:avLst/>
          </a:prstGeom>
        </p:spPr>
      </p:pic>
      <p:grpSp>
        <p:nvGrpSpPr>
          <p:cNvPr id="42" name="Groep 41"/>
          <p:cNvGrpSpPr/>
          <p:nvPr/>
        </p:nvGrpSpPr>
        <p:grpSpPr>
          <a:xfrm rot="14666523">
            <a:off x="9695974" y="4149073"/>
            <a:ext cx="540007" cy="540007"/>
            <a:chOff x="3665972" y="2888994"/>
            <a:chExt cx="540007" cy="540007"/>
          </a:xfrm>
        </p:grpSpPr>
        <p:sp>
          <p:nvSpPr>
            <p:cNvPr id="43" name="Ovaal 42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ep 46"/>
          <p:cNvGrpSpPr/>
          <p:nvPr/>
        </p:nvGrpSpPr>
        <p:grpSpPr>
          <a:xfrm rot="16930124">
            <a:off x="9695974" y="5876644"/>
            <a:ext cx="540007" cy="540007"/>
            <a:chOff x="3665972" y="2888994"/>
            <a:chExt cx="540007" cy="540007"/>
          </a:xfrm>
        </p:grpSpPr>
        <p:sp>
          <p:nvSpPr>
            <p:cNvPr id="48" name="Ovaal 4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0" name="Rechte verbindingslijn met pijl 49"/>
          <p:cNvCxnSpPr>
            <a:cxnSpLocks/>
            <a:stCxn id="49" idx="0"/>
          </p:cNvCxnSpPr>
          <p:nvPr/>
        </p:nvCxnSpPr>
        <p:spPr>
          <a:xfrm flipH="1" flipV="1">
            <a:off x="7355883" y="5319151"/>
            <a:ext cx="2346158" cy="770582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kstvak 50"/>
          <p:cNvSpPr txBox="1"/>
          <p:nvPr/>
        </p:nvSpPr>
        <p:spPr>
          <a:xfrm>
            <a:off x="7985890" y="5589154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52" name="Vermenigvuldigingsteken 51"/>
          <p:cNvSpPr/>
          <p:nvPr/>
        </p:nvSpPr>
        <p:spPr>
          <a:xfrm>
            <a:off x="6276002" y="4419011"/>
            <a:ext cx="1710019" cy="1620018"/>
          </a:xfrm>
          <a:prstGeom prst="mathMultiply">
            <a:avLst>
              <a:gd name="adj1" fmla="val 4084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53" name="Tekstvak 52"/>
          <p:cNvSpPr txBox="1"/>
          <p:nvPr/>
        </p:nvSpPr>
        <p:spPr>
          <a:xfrm>
            <a:off x="4385981" y="2708992"/>
            <a:ext cx="1170013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 Score</a:t>
            </a:r>
          </a:p>
        </p:txBody>
      </p:sp>
      <p:sp>
        <p:nvSpPr>
          <p:cNvPr id="54" name="Tekstvak 53"/>
          <p:cNvSpPr txBox="1"/>
          <p:nvPr/>
        </p:nvSpPr>
        <p:spPr>
          <a:xfrm>
            <a:off x="4475982" y="4509012"/>
            <a:ext cx="1170013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 Score</a:t>
            </a:r>
          </a:p>
        </p:txBody>
      </p:sp>
      <p:sp>
        <p:nvSpPr>
          <p:cNvPr id="55" name="Tekstvak 54"/>
          <p:cNvSpPr txBox="1"/>
          <p:nvPr/>
        </p:nvSpPr>
        <p:spPr>
          <a:xfrm>
            <a:off x="4475982" y="5769026"/>
            <a:ext cx="1170013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 Score</a:t>
            </a:r>
          </a:p>
        </p:txBody>
      </p:sp>
      <p:sp>
        <p:nvSpPr>
          <p:cNvPr id="56" name="Tekstvak 55"/>
          <p:cNvSpPr txBox="1"/>
          <p:nvPr/>
        </p:nvSpPr>
        <p:spPr>
          <a:xfrm>
            <a:off x="10146045" y="2078985"/>
            <a:ext cx="1530017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r>
              <a:rPr lang="nl-BE" dirty="0">
                <a:solidFill>
                  <a:schemeClr val="bg1"/>
                </a:solidFill>
              </a:rPr>
              <a:t> Score</a:t>
            </a:r>
          </a:p>
        </p:txBody>
      </p:sp>
      <p:sp>
        <p:nvSpPr>
          <p:cNvPr id="57" name="Tekstvak 56"/>
          <p:cNvSpPr txBox="1"/>
          <p:nvPr/>
        </p:nvSpPr>
        <p:spPr>
          <a:xfrm>
            <a:off x="10146045" y="5679025"/>
            <a:ext cx="1530017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r>
              <a:rPr lang="nl-BE" dirty="0">
                <a:solidFill>
                  <a:schemeClr val="bg1"/>
                </a:solidFill>
              </a:rPr>
              <a:t> Score</a:t>
            </a:r>
          </a:p>
        </p:txBody>
      </p:sp>
      <p:sp>
        <p:nvSpPr>
          <p:cNvPr id="58" name="Tekstvak 57"/>
          <p:cNvSpPr txBox="1"/>
          <p:nvPr/>
        </p:nvSpPr>
        <p:spPr>
          <a:xfrm>
            <a:off x="10146045" y="4059007"/>
            <a:ext cx="1530017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r>
              <a:rPr lang="nl-BE" dirty="0">
                <a:solidFill>
                  <a:schemeClr val="bg1"/>
                </a:solidFill>
              </a:rPr>
              <a:t> Score</a:t>
            </a:r>
          </a:p>
        </p:txBody>
      </p:sp>
    </p:spTree>
    <p:extLst>
      <p:ext uri="{BB962C8B-B14F-4D97-AF65-F5344CB8AC3E}">
        <p14:creationId xmlns:p14="http://schemas.microsoft.com/office/powerpoint/2010/main" val="201717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define</a:t>
            </a:r>
            <a:r>
              <a:rPr lang="nl-BE" dirty="0"/>
              <a:t> a scoring </a:t>
            </a:r>
            <a:r>
              <a:rPr lang="nl-BE" dirty="0" err="1"/>
              <a:t>anywhere</a:t>
            </a:r>
            <a:r>
              <a:rPr lang="nl-BE" dirty="0"/>
              <a:t> in  </a:t>
            </a:r>
            <a:r>
              <a:rPr lang="nl-BE" dirty="0" err="1"/>
              <a:t>your</a:t>
            </a:r>
            <a:r>
              <a:rPr lang="nl-BE" dirty="0"/>
              <a:t> mission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9038"/>
            <a:ext cx="12192000" cy="50800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08" y="2438989"/>
            <a:ext cx="5021580" cy="3916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0762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scores are </a:t>
            </a:r>
            <a:r>
              <a:rPr lang="nl-BE" dirty="0" err="1"/>
              <a:t>granted</a:t>
            </a:r>
            <a:r>
              <a:rPr lang="nl-BE" dirty="0"/>
              <a:t> </a:t>
            </a:r>
            <a:r>
              <a:rPr lang="nl-BE" dirty="0" err="1"/>
              <a:t>upon</a:t>
            </a:r>
            <a:r>
              <a:rPr lang="nl-BE" dirty="0"/>
              <a:t> hits</a:t>
            </a:r>
            <a:br>
              <a:rPr lang="nl-BE" dirty="0"/>
            </a:br>
            <a:r>
              <a:rPr lang="nl-BE" dirty="0" err="1"/>
              <a:t>and</a:t>
            </a:r>
            <a:r>
              <a:rPr lang="nl-BE" dirty="0"/>
              <a:t> shared </a:t>
            </a:r>
            <a:r>
              <a:rPr lang="nl-BE" dirty="0" err="1"/>
              <a:t>upon</a:t>
            </a:r>
            <a:r>
              <a:rPr lang="nl-BE" dirty="0"/>
              <a:t> </a:t>
            </a:r>
            <a:r>
              <a:rPr lang="nl-BE" dirty="0" err="1"/>
              <a:t>destroy</a:t>
            </a:r>
            <a:endParaRPr lang="nl-BE" dirty="0"/>
          </a:p>
        </p:txBody>
      </p:sp>
      <p:grpSp>
        <p:nvGrpSpPr>
          <p:cNvPr id="3" name="Groep 2"/>
          <p:cNvGrpSpPr/>
          <p:nvPr/>
        </p:nvGrpSpPr>
        <p:grpSpPr>
          <a:xfrm>
            <a:off x="1235815" y="3429130"/>
            <a:ext cx="540006" cy="540006"/>
            <a:chOff x="1235815" y="3069126"/>
            <a:chExt cx="540006" cy="540006"/>
          </a:xfrm>
        </p:grpSpPr>
        <p:sp>
          <p:nvSpPr>
            <p:cNvPr id="7" name="Ovaal 6"/>
            <p:cNvSpPr/>
            <p:nvPr/>
          </p:nvSpPr>
          <p:spPr>
            <a:xfrm>
              <a:off x="1235815" y="3069126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Afbeelding 7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5815" y="3159128"/>
              <a:ext cx="540006" cy="327783"/>
            </a:xfrm>
            <a:prstGeom prst="rect">
              <a:avLst/>
            </a:prstGeom>
          </p:spPr>
        </p:pic>
      </p:grpSp>
      <p:grpSp>
        <p:nvGrpSpPr>
          <p:cNvPr id="9" name="Groep 8"/>
          <p:cNvGrpSpPr/>
          <p:nvPr/>
        </p:nvGrpSpPr>
        <p:grpSpPr>
          <a:xfrm rot="14666523">
            <a:off x="4115912" y="2619056"/>
            <a:ext cx="540007" cy="540007"/>
            <a:chOff x="3665972" y="2888994"/>
            <a:chExt cx="540007" cy="540007"/>
          </a:xfrm>
        </p:grpSpPr>
        <p:sp>
          <p:nvSpPr>
            <p:cNvPr id="10" name="Ovaal 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Rechte verbindingslijn met pijl 13"/>
          <p:cNvCxnSpPr>
            <a:stCxn id="11" idx="0"/>
            <a:endCxn id="8" idx="3"/>
          </p:cNvCxnSpPr>
          <p:nvPr/>
        </p:nvCxnSpPr>
        <p:spPr>
          <a:xfrm flipH="1">
            <a:off x="1775821" y="3005545"/>
            <a:ext cx="2366511" cy="677479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2405828" y="3249129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</a:t>
            </a:r>
          </a:p>
        </p:txBody>
      </p:sp>
      <p:sp>
        <p:nvSpPr>
          <p:cNvPr id="19" name="Ovaal 18"/>
          <p:cNvSpPr/>
          <p:nvPr/>
        </p:nvSpPr>
        <p:spPr>
          <a:xfrm>
            <a:off x="6905878" y="3429130"/>
            <a:ext cx="540006" cy="540006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5878" y="3519132"/>
            <a:ext cx="540006" cy="327783"/>
          </a:xfrm>
          <a:prstGeom prst="rect">
            <a:avLst/>
          </a:prstGeom>
        </p:spPr>
      </p:pic>
      <p:grpSp>
        <p:nvGrpSpPr>
          <p:cNvPr id="21" name="Groep 20"/>
          <p:cNvGrpSpPr/>
          <p:nvPr/>
        </p:nvGrpSpPr>
        <p:grpSpPr>
          <a:xfrm rot="14666523">
            <a:off x="9785975" y="2619056"/>
            <a:ext cx="540007" cy="540007"/>
            <a:chOff x="3665972" y="2888994"/>
            <a:chExt cx="540007" cy="540007"/>
          </a:xfrm>
        </p:grpSpPr>
        <p:sp>
          <p:nvSpPr>
            <p:cNvPr id="22" name="Ovaal 21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4" name="Rechte verbindingslijn met pijl 23"/>
          <p:cNvCxnSpPr>
            <a:stCxn id="23" idx="0"/>
            <a:endCxn id="20" idx="3"/>
          </p:cNvCxnSpPr>
          <p:nvPr/>
        </p:nvCxnSpPr>
        <p:spPr>
          <a:xfrm flipH="1">
            <a:off x="7445884" y="3005545"/>
            <a:ext cx="2366511" cy="677479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8075891" y="3249129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17" name="Vermenigvuldigingsteken 16"/>
          <p:cNvSpPr/>
          <p:nvPr/>
        </p:nvSpPr>
        <p:spPr>
          <a:xfrm>
            <a:off x="6299855" y="2888994"/>
            <a:ext cx="1710019" cy="1620018"/>
          </a:xfrm>
          <a:prstGeom prst="mathMultiply">
            <a:avLst>
              <a:gd name="adj1" fmla="val 4084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53" name="Tekstvak 52"/>
          <p:cNvSpPr txBox="1"/>
          <p:nvPr/>
        </p:nvSpPr>
        <p:spPr>
          <a:xfrm>
            <a:off x="4385981" y="3068996"/>
            <a:ext cx="1170013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 Score</a:t>
            </a:r>
          </a:p>
        </p:txBody>
      </p:sp>
      <p:sp>
        <p:nvSpPr>
          <p:cNvPr id="56" name="Tekstvak 55"/>
          <p:cNvSpPr txBox="1"/>
          <p:nvPr/>
        </p:nvSpPr>
        <p:spPr>
          <a:xfrm>
            <a:off x="10146045" y="2438989"/>
            <a:ext cx="1530017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r>
              <a:rPr lang="nl-BE" dirty="0">
                <a:solidFill>
                  <a:schemeClr val="bg1"/>
                </a:solidFill>
              </a:rPr>
              <a:t> Score</a:t>
            </a:r>
          </a:p>
        </p:txBody>
      </p:sp>
      <p:grpSp>
        <p:nvGrpSpPr>
          <p:cNvPr id="60" name="Groep 59"/>
          <p:cNvGrpSpPr/>
          <p:nvPr/>
        </p:nvGrpSpPr>
        <p:grpSpPr>
          <a:xfrm>
            <a:off x="2225957" y="4239009"/>
            <a:ext cx="540006" cy="540006"/>
            <a:chOff x="1235815" y="3069126"/>
            <a:chExt cx="540006" cy="540006"/>
          </a:xfrm>
        </p:grpSpPr>
        <p:sp>
          <p:nvSpPr>
            <p:cNvPr id="61" name="Ovaal 60"/>
            <p:cNvSpPr/>
            <p:nvPr/>
          </p:nvSpPr>
          <p:spPr>
            <a:xfrm>
              <a:off x="1235815" y="3069126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Afbeelding 61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5815" y="3159128"/>
              <a:ext cx="540006" cy="327783"/>
            </a:xfrm>
            <a:prstGeom prst="rect">
              <a:avLst/>
            </a:prstGeom>
          </p:spPr>
        </p:pic>
      </p:grpSp>
      <p:sp>
        <p:nvSpPr>
          <p:cNvPr id="5" name="Tekstvak 4"/>
          <p:cNvSpPr txBox="1"/>
          <p:nvPr/>
        </p:nvSpPr>
        <p:spPr>
          <a:xfrm>
            <a:off x="1685951" y="5139019"/>
            <a:ext cx="180002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b="1" dirty="0" err="1">
                <a:solidFill>
                  <a:schemeClr val="accent1"/>
                </a:solidFill>
              </a:rPr>
              <a:t>Assigned</a:t>
            </a:r>
            <a:r>
              <a:rPr lang="nl-BE" b="1" dirty="0">
                <a:solidFill>
                  <a:schemeClr val="accent1"/>
                </a:solidFill>
              </a:rPr>
              <a:t> Target</a:t>
            </a:r>
          </a:p>
        </p:txBody>
      </p:sp>
      <p:cxnSp>
        <p:nvCxnSpPr>
          <p:cNvPr id="12" name="Rechte verbindingslijn 11"/>
          <p:cNvCxnSpPr>
            <a:cxnSpLocks/>
            <a:stCxn id="5" idx="0"/>
            <a:endCxn id="61" idx="4"/>
          </p:cNvCxnSpPr>
          <p:nvPr/>
        </p:nvCxnSpPr>
        <p:spPr>
          <a:xfrm flipH="1" flipV="1">
            <a:off x="2495960" y="4779015"/>
            <a:ext cx="90001" cy="360004"/>
          </a:xfrm>
          <a:prstGeom prst="line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chte verbindingslijn met pijl 62"/>
          <p:cNvCxnSpPr>
            <a:cxnSpLocks/>
            <a:stCxn id="11" idx="0"/>
          </p:cNvCxnSpPr>
          <p:nvPr/>
        </p:nvCxnSpPr>
        <p:spPr>
          <a:xfrm flipH="1">
            <a:off x="2675964" y="3005545"/>
            <a:ext cx="1466368" cy="1323465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kstvak 63"/>
          <p:cNvSpPr txBox="1"/>
          <p:nvPr/>
        </p:nvSpPr>
        <p:spPr>
          <a:xfrm>
            <a:off x="2855964" y="3789004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</a:t>
            </a:r>
          </a:p>
        </p:txBody>
      </p:sp>
      <p:grpSp>
        <p:nvGrpSpPr>
          <p:cNvPr id="65" name="Groep 64"/>
          <p:cNvGrpSpPr/>
          <p:nvPr/>
        </p:nvGrpSpPr>
        <p:grpSpPr>
          <a:xfrm>
            <a:off x="7896020" y="4239009"/>
            <a:ext cx="540006" cy="540006"/>
            <a:chOff x="1235815" y="3069126"/>
            <a:chExt cx="540006" cy="540006"/>
          </a:xfrm>
        </p:grpSpPr>
        <p:sp>
          <p:nvSpPr>
            <p:cNvPr id="66" name="Ovaal 65"/>
            <p:cNvSpPr/>
            <p:nvPr/>
          </p:nvSpPr>
          <p:spPr>
            <a:xfrm>
              <a:off x="1235815" y="3069126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Afbeelding 66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5815" y="3159128"/>
              <a:ext cx="540006" cy="327783"/>
            </a:xfrm>
            <a:prstGeom prst="rect">
              <a:avLst/>
            </a:prstGeom>
          </p:spPr>
        </p:pic>
      </p:grpSp>
      <p:sp>
        <p:nvSpPr>
          <p:cNvPr id="68" name="Tekstvak 67"/>
          <p:cNvSpPr txBox="1"/>
          <p:nvPr/>
        </p:nvSpPr>
        <p:spPr>
          <a:xfrm>
            <a:off x="7356014" y="5139019"/>
            <a:ext cx="180002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b="1" dirty="0" err="1">
                <a:solidFill>
                  <a:schemeClr val="accent1"/>
                </a:solidFill>
              </a:rPr>
              <a:t>Assigned</a:t>
            </a:r>
            <a:r>
              <a:rPr lang="nl-BE" b="1" dirty="0">
                <a:solidFill>
                  <a:schemeClr val="accent1"/>
                </a:solidFill>
              </a:rPr>
              <a:t> Target</a:t>
            </a:r>
          </a:p>
        </p:txBody>
      </p:sp>
      <p:cxnSp>
        <p:nvCxnSpPr>
          <p:cNvPr id="69" name="Rechte verbindingslijn 68"/>
          <p:cNvCxnSpPr>
            <a:cxnSpLocks/>
            <a:stCxn id="68" idx="0"/>
            <a:endCxn id="66" idx="4"/>
          </p:cNvCxnSpPr>
          <p:nvPr/>
        </p:nvCxnSpPr>
        <p:spPr>
          <a:xfrm flipH="1" flipV="1">
            <a:off x="8166023" y="4779015"/>
            <a:ext cx="90001" cy="360004"/>
          </a:xfrm>
          <a:prstGeom prst="line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echte verbindingslijn met pijl 69"/>
          <p:cNvCxnSpPr>
            <a:cxnSpLocks/>
            <a:stCxn id="22" idx="0"/>
          </p:cNvCxnSpPr>
          <p:nvPr/>
        </p:nvCxnSpPr>
        <p:spPr>
          <a:xfrm flipH="1">
            <a:off x="8346027" y="3005545"/>
            <a:ext cx="1466368" cy="1323465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kstvak 70"/>
          <p:cNvSpPr txBox="1"/>
          <p:nvPr/>
        </p:nvSpPr>
        <p:spPr>
          <a:xfrm>
            <a:off x="8526027" y="3789004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79" name="Tekstvak 78"/>
          <p:cNvSpPr txBox="1"/>
          <p:nvPr/>
        </p:nvSpPr>
        <p:spPr>
          <a:xfrm>
            <a:off x="8976032" y="4869016"/>
            <a:ext cx="1530017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+ </a:t>
            </a:r>
            <a:r>
              <a:rPr lang="nl-BE" dirty="0" err="1">
                <a:solidFill>
                  <a:schemeClr val="bg1"/>
                </a:solidFill>
              </a:rPr>
              <a:t>Addon</a:t>
            </a:r>
            <a:r>
              <a:rPr lang="nl-BE" dirty="0">
                <a:solidFill>
                  <a:schemeClr val="bg1"/>
                </a:solidFill>
              </a:rPr>
              <a:t> Score!</a:t>
            </a:r>
          </a:p>
        </p:txBody>
      </p:sp>
      <p:sp>
        <p:nvSpPr>
          <p:cNvPr id="85" name="Vermenigvuldigingsteken 84"/>
          <p:cNvSpPr/>
          <p:nvPr/>
        </p:nvSpPr>
        <p:spPr>
          <a:xfrm>
            <a:off x="7297817" y="3688512"/>
            <a:ext cx="1710019" cy="1620018"/>
          </a:xfrm>
          <a:prstGeom prst="mathMultiply">
            <a:avLst>
              <a:gd name="adj1" fmla="val 4084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476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specific</a:t>
            </a:r>
            <a:r>
              <a:rPr lang="nl-BE" dirty="0"/>
              <a:t> targets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additional</a:t>
            </a:r>
            <a:r>
              <a:rPr lang="nl-BE" dirty="0"/>
              <a:t> score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" y="1778000"/>
            <a:ext cx="12192000" cy="50800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952" y="5589024"/>
            <a:ext cx="4648200" cy="632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0284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hoek 43"/>
          <p:cNvSpPr/>
          <p:nvPr/>
        </p:nvSpPr>
        <p:spPr>
          <a:xfrm>
            <a:off x="7536017" y="3969007"/>
            <a:ext cx="1260014" cy="1080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1865954" y="3969007"/>
            <a:ext cx="1260014" cy="1080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zones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defined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set </a:t>
            </a:r>
            <a:r>
              <a:rPr lang="nl-BE" dirty="0" err="1"/>
              <a:t>assigned</a:t>
            </a:r>
            <a:r>
              <a:rPr lang="nl-BE" dirty="0"/>
              <a:t> targets</a:t>
            </a:r>
          </a:p>
        </p:txBody>
      </p:sp>
      <p:grpSp>
        <p:nvGrpSpPr>
          <p:cNvPr id="3" name="Groep 2"/>
          <p:cNvGrpSpPr/>
          <p:nvPr/>
        </p:nvGrpSpPr>
        <p:grpSpPr>
          <a:xfrm>
            <a:off x="1235815" y="3429130"/>
            <a:ext cx="540006" cy="540006"/>
            <a:chOff x="1235815" y="3069126"/>
            <a:chExt cx="540006" cy="540006"/>
          </a:xfrm>
        </p:grpSpPr>
        <p:sp>
          <p:nvSpPr>
            <p:cNvPr id="7" name="Ovaal 6"/>
            <p:cNvSpPr/>
            <p:nvPr/>
          </p:nvSpPr>
          <p:spPr>
            <a:xfrm>
              <a:off x="1235815" y="3069126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Afbeelding 7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5815" y="3159128"/>
              <a:ext cx="540006" cy="327783"/>
            </a:xfrm>
            <a:prstGeom prst="rect">
              <a:avLst/>
            </a:prstGeom>
          </p:spPr>
        </p:pic>
      </p:grpSp>
      <p:grpSp>
        <p:nvGrpSpPr>
          <p:cNvPr id="9" name="Groep 8"/>
          <p:cNvGrpSpPr/>
          <p:nvPr/>
        </p:nvGrpSpPr>
        <p:grpSpPr>
          <a:xfrm rot="14666523">
            <a:off x="4115912" y="2619056"/>
            <a:ext cx="540007" cy="540007"/>
            <a:chOff x="3665972" y="2888994"/>
            <a:chExt cx="540007" cy="540007"/>
          </a:xfrm>
        </p:grpSpPr>
        <p:sp>
          <p:nvSpPr>
            <p:cNvPr id="10" name="Ovaal 9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Rechte verbindingslijn met pijl 13"/>
          <p:cNvCxnSpPr>
            <a:stCxn id="11" idx="0"/>
            <a:endCxn id="8" idx="3"/>
          </p:cNvCxnSpPr>
          <p:nvPr/>
        </p:nvCxnSpPr>
        <p:spPr>
          <a:xfrm flipH="1">
            <a:off x="1775821" y="3005545"/>
            <a:ext cx="2366511" cy="677479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/>
          <p:cNvSpPr txBox="1"/>
          <p:nvPr/>
        </p:nvSpPr>
        <p:spPr>
          <a:xfrm>
            <a:off x="2405828" y="3249129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</a:t>
            </a:r>
          </a:p>
        </p:txBody>
      </p:sp>
      <p:sp>
        <p:nvSpPr>
          <p:cNvPr id="19" name="Ovaal 18"/>
          <p:cNvSpPr/>
          <p:nvPr/>
        </p:nvSpPr>
        <p:spPr>
          <a:xfrm>
            <a:off x="6905878" y="3429130"/>
            <a:ext cx="540006" cy="540006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5878" y="3519132"/>
            <a:ext cx="540006" cy="327783"/>
          </a:xfrm>
          <a:prstGeom prst="rect">
            <a:avLst/>
          </a:prstGeom>
        </p:spPr>
      </p:pic>
      <p:grpSp>
        <p:nvGrpSpPr>
          <p:cNvPr id="21" name="Groep 20"/>
          <p:cNvGrpSpPr/>
          <p:nvPr/>
        </p:nvGrpSpPr>
        <p:grpSpPr>
          <a:xfrm rot="14666523">
            <a:off x="9785975" y="2619056"/>
            <a:ext cx="540007" cy="540007"/>
            <a:chOff x="3665972" y="2888994"/>
            <a:chExt cx="540007" cy="540007"/>
          </a:xfrm>
        </p:grpSpPr>
        <p:sp>
          <p:nvSpPr>
            <p:cNvPr id="22" name="Ovaal 21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4" name="Rechte verbindingslijn met pijl 23"/>
          <p:cNvCxnSpPr>
            <a:stCxn id="23" idx="0"/>
            <a:endCxn id="20" idx="3"/>
          </p:cNvCxnSpPr>
          <p:nvPr/>
        </p:nvCxnSpPr>
        <p:spPr>
          <a:xfrm flipH="1">
            <a:off x="7445884" y="3005545"/>
            <a:ext cx="2366511" cy="677479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8075891" y="3249129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17" name="Vermenigvuldigingsteken 16"/>
          <p:cNvSpPr/>
          <p:nvPr/>
        </p:nvSpPr>
        <p:spPr>
          <a:xfrm>
            <a:off x="6276002" y="2888994"/>
            <a:ext cx="1710019" cy="1620018"/>
          </a:xfrm>
          <a:prstGeom prst="mathMultiply">
            <a:avLst>
              <a:gd name="adj1" fmla="val 4084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53" name="Tekstvak 52"/>
          <p:cNvSpPr txBox="1"/>
          <p:nvPr/>
        </p:nvSpPr>
        <p:spPr>
          <a:xfrm>
            <a:off x="4385981" y="3068996"/>
            <a:ext cx="1170013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 Score</a:t>
            </a:r>
          </a:p>
        </p:txBody>
      </p:sp>
      <p:sp>
        <p:nvSpPr>
          <p:cNvPr id="56" name="Tekstvak 55"/>
          <p:cNvSpPr txBox="1"/>
          <p:nvPr/>
        </p:nvSpPr>
        <p:spPr>
          <a:xfrm>
            <a:off x="10146045" y="2438989"/>
            <a:ext cx="1530017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r>
              <a:rPr lang="nl-BE" dirty="0">
                <a:solidFill>
                  <a:schemeClr val="bg1"/>
                </a:solidFill>
              </a:rPr>
              <a:t> Score</a:t>
            </a:r>
          </a:p>
        </p:txBody>
      </p:sp>
      <p:grpSp>
        <p:nvGrpSpPr>
          <p:cNvPr id="60" name="Groep 59"/>
          <p:cNvGrpSpPr/>
          <p:nvPr/>
        </p:nvGrpSpPr>
        <p:grpSpPr>
          <a:xfrm>
            <a:off x="2225957" y="4239009"/>
            <a:ext cx="540006" cy="540006"/>
            <a:chOff x="1235815" y="3069126"/>
            <a:chExt cx="540006" cy="540006"/>
          </a:xfrm>
        </p:grpSpPr>
        <p:sp>
          <p:nvSpPr>
            <p:cNvPr id="61" name="Ovaal 60"/>
            <p:cNvSpPr/>
            <p:nvPr/>
          </p:nvSpPr>
          <p:spPr>
            <a:xfrm>
              <a:off x="1235815" y="3069126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Afbeelding 61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5815" y="3159128"/>
              <a:ext cx="540006" cy="327783"/>
            </a:xfrm>
            <a:prstGeom prst="rect">
              <a:avLst/>
            </a:prstGeom>
          </p:spPr>
        </p:pic>
      </p:grpSp>
      <p:sp>
        <p:nvSpPr>
          <p:cNvPr id="5" name="Tekstvak 4"/>
          <p:cNvSpPr txBox="1"/>
          <p:nvPr/>
        </p:nvSpPr>
        <p:spPr>
          <a:xfrm>
            <a:off x="1685951" y="5769025"/>
            <a:ext cx="1800020" cy="630007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b="1" dirty="0" err="1">
                <a:solidFill>
                  <a:schemeClr val="accent1"/>
                </a:solidFill>
              </a:rPr>
              <a:t>Assigned</a:t>
            </a:r>
            <a:r>
              <a:rPr lang="nl-BE" b="1" dirty="0">
                <a:solidFill>
                  <a:schemeClr val="accent1"/>
                </a:solidFill>
              </a:rPr>
              <a:t> Target</a:t>
            </a:r>
          </a:p>
          <a:p>
            <a:pPr algn="ctr"/>
            <a:r>
              <a:rPr lang="nl-BE" b="1" dirty="0">
                <a:solidFill>
                  <a:schemeClr val="accent1"/>
                </a:solidFill>
              </a:rPr>
              <a:t>in Zone</a:t>
            </a:r>
          </a:p>
        </p:txBody>
      </p:sp>
      <p:cxnSp>
        <p:nvCxnSpPr>
          <p:cNvPr id="12" name="Rechte verbindingslijn 11"/>
          <p:cNvCxnSpPr>
            <a:cxnSpLocks/>
            <a:stCxn id="5" idx="0"/>
            <a:endCxn id="4" idx="2"/>
          </p:cNvCxnSpPr>
          <p:nvPr/>
        </p:nvCxnSpPr>
        <p:spPr>
          <a:xfrm flipH="1" flipV="1">
            <a:off x="2495961" y="5049019"/>
            <a:ext cx="90000" cy="720006"/>
          </a:xfrm>
          <a:prstGeom prst="line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chte verbindingslijn met pijl 62"/>
          <p:cNvCxnSpPr>
            <a:cxnSpLocks/>
            <a:stCxn id="11" idx="0"/>
          </p:cNvCxnSpPr>
          <p:nvPr/>
        </p:nvCxnSpPr>
        <p:spPr>
          <a:xfrm flipH="1">
            <a:off x="2675964" y="3005545"/>
            <a:ext cx="1466368" cy="1323465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kstvak 63"/>
          <p:cNvSpPr txBox="1"/>
          <p:nvPr/>
        </p:nvSpPr>
        <p:spPr>
          <a:xfrm>
            <a:off x="2855964" y="3789004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Hit</a:t>
            </a:r>
          </a:p>
        </p:txBody>
      </p:sp>
      <p:cxnSp>
        <p:nvCxnSpPr>
          <p:cNvPr id="70" name="Rechte verbindingslijn met pijl 69"/>
          <p:cNvCxnSpPr>
            <a:cxnSpLocks/>
            <a:stCxn id="22" idx="0"/>
          </p:cNvCxnSpPr>
          <p:nvPr/>
        </p:nvCxnSpPr>
        <p:spPr>
          <a:xfrm flipH="1">
            <a:off x="8346027" y="3005545"/>
            <a:ext cx="1466368" cy="1323465"/>
          </a:xfrm>
          <a:prstGeom prst="straightConnector1">
            <a:avLst/>
          </a:prstGeom>
          <a:ln w="28575">
            <a:solidFill>
              <a:schemeClr val="accent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ep 38"/>
          <p:cNvGrpSpPr/>
          <p:nvPr/>
        </p:nvGrpSpPr>
        <p:grpSpPr>
          <a:xfrm>
            <a:off x="7896020" y="4239009"/>
            <a:ext cx="540006" cy="540006"/>
            <a:chOff x="1235815" y="3069126"/>
            <a:chExt cx="540006" cy="540006"/>
          </a:xfrm>
        </p:grpSpPr>
        <p:sp>
          <p:nvSpPr>
            <p:cNvPr id="40" name="Ovaal 39"/>
            <p:cNvSpPr/>
            <p:nvPr/>
          </p:nvSpPr>
          <p:spPr>
            <a:xfrm>
              <a:off x="1235815" y="3069126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Afbeelding 40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5815" y="3159128"/>
              <a:ext cx="540006" cy="327783"/>
            </a:xfrm>
            <a:prstGeom prst="rect">
              <a:avLst/>
            </a:prstGeom>
          </p:spPr>
        </p:pic>
      </p:grpSp>
      <p:sp>
        <p:nvSpPr>
          <p:cNvPr id="42" name="Tekstvak 41"/>
          <p:cNvSpPr txBox="1"/>
          <p:nvPr/>
        </p:nvSpPr>
        <p:spPr>
          <a:xfrm>
            <a:off x="7356014" y="5769025"/>
            <a:ext cx="1800020" cy="630007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b="1" dirty="0" err="1">
                <a:solidFill>
                  <a:schemeClr val="accent1"/>
                </a:solidFill>
              </a:rPr>
              <a:t>Assigned</a:t>
            </a:r>
            <a:r>
              <a:rPr lang="nl-BE" b="1" dirty="0">
                <a:solidFill>
                  <a:schemeClr val="accent1"/>
                </a:solidFill>
              </a:rPr>
              <a:t> Target</a:t>
            </a:r>
          </a:p>
          <a:p>
            <a:pPr algn="ctr"/>
            <a:r>
              <a:rPr lang="nl-BE" b="1" dirty="0">
                <a:solidFill>
                  <a:schemeClr val="accent1"/>
                </a:solidFill>
              </a:rPr>
              <a:t>in Zone</a:t>
            </a:r>
          </a:p>
        </p:txBody>
      </p:sp>
      <p:cxnSp>
        <p:nvCxnSpPr>
          <p:cNvPr id="43" name="Rechte verbindingslijn 42"/>
          <p:cNvCxnSpPr>
            <a:cxnSpLocks/>
            <a:stCxn id="42" idx="0"/>
            <a:endCxn id="44" idx="2"/>
          </p:cNvCxnSpPr>
          <p:nvPr/>
        </p:nvCxnSpPr>
        <p:spPr>
          <a:xfrm flipH="1" flipV="1">
            <a:off x="8166024" y="5049019"/>
            <a:ext cx="90000" cy="720006"/>
          </a:xfrm>
          <a:prstGeom prst="line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kstvak 70"/>
          <p:cNvSpPr txBox="1"/>
          <p:nvPr/>
        </p:nvSpPr>
        <p:spPr>
          <a:xfrm>
            <a:off x="8526027" y="3789004"/>
            <a:ext cx="914400" cy="360004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 err="1">
                <a:solidFill>
                  <a:schemeClr val="bg1"/>
                </a:solidFill>
              </a:rPr>
              <a:t>Destroy</a:t>
            </a: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5" name="Tekstvak 44"/>
          <p:cNvSpPr txBox="1"/>
          <p:nvPr/>
        </p:nvSpPr>
        <p:spPr>
          <a:xfrm>
            <a:off x="8976032" y="6129030"/>
            <a:ext cx="1530017" cy="360004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+ </a:t>
            </a:r>
            <a:r>
              <a:rPr lang="nl-BE" dirty="0" err="1">
                <a:solidFill>
                  <a:schemeClr val="bg1"/>
                </a:solidFill>
              </a:rPr>
              <a:t>Addon</a:t>
            </a:r>
            <a:r>
              <a:rPr lang="nl-BE" dirty="0">
                <a:solidFill>
                  <a:schemeClr val="bg1"/>
                </a:solidFill>
              </a:rPr>
              <a:t> Score!</a:t>
            </a:r>
          </a:p>
        </p:txBody>
      </p:sp>
      <p:sp>
        <p:nvSpPr>
          <p:cNvPr id="48" name="Vermenigvuldigingsteken 47"/>
          <p:cNvSpPr/>
          <p:nvPr/>
        </p:nvSpPr>
        <p:spPr>
          <a:xfrm>
            <a:off x="7305768" y="3706954"/>
            <a:ext cx="1710019" cy="1620018"/>
          </a:xfrm>
          <a:prstGeom prst="mathMultiply">
            <a:avLst>
              <a:gd name="adj1" fmla="val 4084"/>
            </a:avLst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80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6" y="1769038"/>
            <a:ext cx="12192000" cy="508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define</a:t>
            </a:r>
            <a:r>
              <a:rPr lang="nl-BE" dirty="0"/>
              <a:t> zones </a:t>
            </a:r>
            <a:r>
              <a:rPr lang="nl-BE" dirty="0" err="1"/>
              <a:t>for</a:t>
            </a:r>
            <a:r>
              <a:rPr lang="nl-BE" dirty="0"/>
              <a:t> unit or </a:t>
            </a:r>
            <a:r>
              <a:rPr lang="nl-BE" dirty="0" err="1"/>
              <a:t>static</a:t>
            </a:r>
            <a:r>
              <a:rPr lang="nl-BE" dirty="0"/>
              <a:t> </a:t>
            </a:r>
            <a:r>
              <a:rPr lang="nl-BE" dirty="0" err="1"/>
              <a:t>additional</a:t>
            </a:r>
            <a:r>
              <a:rPr lang="nl-BE" dirty="0"/>
              <a:t> scores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959" y="4599013"/>
            <a:ext cx="5162550" cy="733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836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9038"/>
            <a:ext cx="12192000" cy="508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define</a:t>
            </a:r>
            <a:r>
              <a:rPr lang="nl-BE" dirty="0"/>
              <a:t> zones </a:t>
            </a:r>
            <a:r>
              <a:rPr lang="nl-BE" dirty="0" err="1"/>
              <a:t>for</a:t>
            </a:r>
            <a:r>
              <a:rPr lang="nl-BE" dirty="0"/>
              <a:t> scenery targets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additional</a:t>
            </a:r>
            <a:r>
              <a:rPr lang="nl-BE" dirty="0"/>
              <a:t> scores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982" y="4419011"/>
            <a:ext cx="5934075" cy="876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30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9038"/>
            <a:ext cx="12192000" cy="508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customize</a:t>
            </a:r>
            <a:r>
              <a:rPr lang="nl-BE" dirty="0"/>
              <a:t> </a:t>
            </a:r>
            <a:r>
              <a:rPr lang="nl-BE" dirty="0" err="1"/>
              <a:t>messages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3"/>
          <a:srcRect l="12456" t="38029" r="15284" b="31014"/>
          <a:stretch/>
        </p:blipFill>
        <p:spPr>
          <a:xfrm>
            <a:off x="3337011" y="1628980"/>
            <a:ext cx="8810045" cy="21229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6161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tx1"/>
        </a:solidFill>
        <a:ln w="28575">
          <a:solidFill>
            <a:schemeClr val="accent1"/>
          </a:solidFill>
        </a:ln>
      </a:spPr>
      <a:bodyPr wrap="none" rtlCol="0"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10421</TotalTime>
  <Words>448</Words>
  <Application>Microsoft Office PowerPoint</Application>
  <PresentationFormat>Breedbeeld</PresentationFormat>
  <Paragraphs>207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Corbel</vt:lpstr>
      <vt:lpstr>Wingdings</vt:lpstr>
      <vt:lpstr>Gestreept</vt:lpstr>
      <vt:lpstr>moose for dcs world SCORING</vt:lpstr>
      <vt:lpstr>scoring</vt:lpstr>
      <vt:lpstr>why a scoring class in moose?</vt:lpstr>
      <vt:lpstr>score is calculated based on threat level</vt:lpstr>
      <vt:lpstr>scores are granted upon hits and shared upon destroy</vt:lpstr>
      <vt:lpstr>define a scoring anywhere in  your mission</vt:lpstr>
      <vt:lpstr>scores are granted upon hits and shared upon destroy</vt:lpstr>
      <vt:lpstr>specific targets for additional score</vt:lpstr>
      <vt:lpstr>zones can be defined to set assigned targets</vt:lpstr>
      <vt:lpstr>define zones for unit or static additional scores</vt:lpstr>
      <vt:lpstr>define zones for scenery targets for additional scores</vt:lpstr>
      <vt:lpstr>customize messages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450</cp:revision>
  <dcterms:created xsi:type="dcterms:W3CDTF">2016-04-14T07:37:30Z</dcterms:created>
  <dcterms:modified xsi:type="dcterms:W3CDTF">2017-03-01T09:14:36Z</dcterms:modified>
</cp:coreProperties>
</file>