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64" r:id="rId3"/>
    <p:sldId id="375" r:id="rId4"/>
    <p:sldId id="366" r:id="rId5"/>
    <p:sldId id="367" r:id="rId6"/>
    <p:sldId id="376" r:id="rId7"/>
    <p:sldId id="378" r:id="rId8"/>
    <p:sldId id="381" r:id="rId9"/>
    <p:sldId id="379" r:id="rId10"/>
    <p:sldId id="380" r:id="rId11"/>
    <p:sldId id="382" r:id="rId12"/>
    <p:sldId id="374" r:id="rId13"/>
    <p:sldId id="3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99FF"/>
    <a:srgbClr val="66CCFF"/>
    <a:srgbClr val="EFF8FF"/>
    <a:srgbClr val="003366"/>
    <a:srgbClr val="0099FF"/>
    <a:srgbClr val="FF9999"/>
    <a:srgbClr val="FFFFFF"/>
    <a:srgbClr val="1F1F1F"/>
    <a:srgbClr val="AB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05" autoAdjust="0"/>
    <p:restoredTop sz="96370" autoAdjust="0"/>
  </p:normalViewPr>
  <p:slideViewPr>
    <p:cSldViewPr>
      <p:cViewPr varScale="1">
        <p:scale>
          <a:sx n="114" d="100"/>
          <a:sy n="114" d="100"/>
        </p:scale>
        <p:origin x="6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Rechthoek 8"/>
          <p:cNvSpPr/>
          <p:nvPr userDrawn="1"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/>
              <a:t>https://upload.wikimedia.org/wikipedia/commons/7/7e/Moroccan_F-5_jet.jpg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90356"/>
            <a:ext cx="12192000" cy="29676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rgbClr val="12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0" y="1988984"/>
            <a:ext cx="12192000" cy="90001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0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4000" b="1" kern="1200" cap="all" baseline="0" dirty="0">
          <a:solidFill>
            <a:schemeClr val="tx1"/>
          </a:solidFill>
          <a:effectLst>
            <a:glow rad="63500">
              <a:schemeClr val="bg1">
                <a:alpha val="62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dirty="0">
                <a:solidFill>
                  <a:schemeClr val="accent1"/>
                </a:solidFill>
              </a:rPr>
              <a:t>close </a:t>
            </a:r>
            <a:r>
              <a:rPr lang="nl-BE">
                <a:solidFill>
                  <a:schemeClr val="accent1"/>
                </a:solidFill>
              </a:rPr>
              <a:t>air support (CAS)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672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Vrije vorm: vorm 25"/>
          <p:cNvSpPr/>
          <p:nvPr/>
        </p:nvSpPr>
        <p:spPr>
          <a:xfrm>
            <a:off x="3035966" y="2877424"/>
            <a:ext cx="2315361" cy="3573710"/>
          </a:xfrm>
          <a:custGeom>
            <a:avLst/>
            <a:gdLst>
              <a:gd name="connsiteX0" fmla="*/ 0 w 2315361"/>
              <a:gd name="connsiteY0" fmla="*/ 134224 h 3573710"/>
              <a:gd name="connsiteX1" fmla="*/ 1837189 w 2315361"/>
              <a:gd name="connsiteY1" fmla="*/ 0 h 3573710"/>
              <a:gd name="connsiteX2" fmla="*/ 2315361 w 2315361"/>
              <a:gd name="connsiteY2" fmla="*/ 3187816 h 3573710"/>
              <a:gd name="connsiteX3" fmla="*/ 360727 w 2315361"/>
              <a:gd name="connsiteY3" fmla="*/ 3573710 h 3573710"/>
              <a:gd name="connsiteX4" fmla="*/ 0 w 2315361"/>
              <a:gd name="connsiteY4" fmla="*/ 134224 h 357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361" h="3573710">
                <a:moveTo>
                  <a:pt x="0" y="134224"/>
                </a:moveTo>
                <a:lnTo>
                  <a:pt x="1837189" y="0"/>
                </a:lnTo>
                <a:lnTo>
                  <a:pt x="2315361" y="3187816"/>
                </a:lnTo>
                <a:lnTo>
                  <a:pt x="360727" y="3573710"/>
                </a:lnTo>
                <a:lnTo>
                  <a:pt x="0" y="134224"/>
                </a:lnTo>
                <a:close/>
              </a:path>
            </a:pathLst>
          </a:cu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lt1"/>
              </a:solidFill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5116751" y="5769026"/>
            <a:ext cx="990010" cy="430887"/>
          </a:xfrm>
          <a:prstGeom prst="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PATROL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9" name="Ovaal 28"/>
          <p:cNvSpPr/>
          <p:nvPr/>
        </p:nvSpPr>
        <p:spPr>
          <a:xfrm>
            <a:off x="6816008" y="3429000"/>
            <a:ext cx="2340026" cy="23400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0" name="Tekstvak 29"/>
          <p:cNvSpPr txBox="1"/>
          <p:nvPr/>
        </p:nvSpPr>
        <p:spPr>
          <a:xfrm>
            <a:off x="8436026" y="5319021"/>
            <a:ext cx="990010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ENGAGE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7" name="Ovaal 36"/>
          <p:cNvSpPr/>
          <p:nvPr/>
        </p:nvSpPr>
        <p:spPr>
          <a:xfrm>
            <a:off x="8346025" y="2798993"/>
            <a:ext cx="540006" cy="54000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Afbeelding 37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46025" y="2888994"/>
            <a:ext cx="540006" cy="327783"/>
          </a:xfrm>
          <a:prstGeom prst="rect">
            <a:avLst/>
          </a:prstGeom>
        </p:spPr>
      </p:pic>
      <p:sp>
        <p:nvSpPr>
          <p:cNvPr id="39" name="Ovaal 38"/>
          <p:cNvSpPr/>
          <p:nvPr/>
        </p:nvSpPr>
        <p:spPr>
          <a:xfrm>
            <a:off x="7716018" y="6129030"/>
            <a:ext cx="540006" cy="54000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Afbeelding 39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6018" y="6219031"/>
            <a:ext cx="540006" cy="3277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accomplish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cas</a:t>
            </a:r>
            <a:r>
              <a:rPr lang="nl-BE" dirty="0"/>
              <a:t> </a:t>
            </a:r>
            <a:r>
              <a:rPr lang="nl-BE" dirty="0" err="1"/>
              <a:t>task</a:t>
            </a:r>
            <a:r>
              <a:rPr lang="nl-BE" dirty="0"/>
              <a:t> </a:t>
            </a:r>
            <a:r>
              <a:rPr lang="nl-BE" dirty="0" err="1"/>
              <a:t>through</a:t>
            </a:r>
            <a:r>
              <a:rPr lang="nl-BE" dirty="0"/>
              <a:t> </a:t>
            </a:r>
            <a:r>
              <a:rPr lang="nl-BE" dirty="0" err="1"/>
              <a:t>external</a:t>
            </a:r>
            <a:r>
              <a:rPr lang="nl-BE" dirty="0"/>
              <a:t> </a:t>
            </a:r>
            <a:r>
              <a:rPr lang="nl-BE" dirty="0" err="1"/>
              <a:t>observers</a:t>
            </a:r>
            <a:r>
              <a:rPr lang="nl-BE" dirty="0"/>
              <a:t> or timers etc.</a:t>
            </a:r>
          </a:p>
        </p:txBody>
      </p:sp>
      <p:sp>
        <p:nvSpPr>
          <p:cNvPr id="4" name="Ovaal 3"/>
          <p:cNvSpPr/>
          <p:nvPr/>
        </p:nvSpPr>
        <p:spPr>
          <a:xfrm>
            <a:off x="1145945" y="5229021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1865953" y="5139019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1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7176012" y="5417415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7" name="Groep 6"/>
          <p:cNvGrpSpPr/>
          <p:nvPr/>
        </p:nvGrpSpPr>
        <p:grpSpPr>
          <a:xfrm rot="17124362">
            <a:off x="7372132" y="4771288"/>
            <a:ext cx="540007" cy="540007"/>
            <a:chOff x="3665972" y="2888994"/>
            <a:chExt cx="540007" cy="540007"/>
          </a:xfrm>
        </p:grpSpPr>
        <p:sp>
          <p:nvSpPr>
            <p:cNvPr id="8" name="Ovaal 7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" name="Rechte verbindingslijn 9"/>
          <p:cNvCxnSpPr/>
          <p:nvPr/>
        </p:nvCxnSpPr>
        <p:spPr>
          <a:xfrm>
            <a:off x="1685951" y="6039029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al 20"/>
          <p:cNvSpPr/>
          <p:nvPr/>
        </p:nvSpPr>
        <p:spPr>
          <a:xfrm>
            <a:off x="9966043" y="5499023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10866053" y="5679025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4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4" name="Afgeronde rechthoek 11"/>
          <p:cNvSpPr/>
          <p:nvPr/>
        </p:nvSpPr>
        <p:spPr>
          <a:xfrm>
            <a:off x="7086011" y="4419011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 err="1"/>
              <a:t>Accomplish</a:t>
            </a:r>
            <a:endParaRPr lang="nl-BE" sz="1100" dirty="0"/>
          </a:p>
        </p:txBody>
      </p:sp>
      <p:sp>
        <p:nvSpPr>
          <p:cNvPr id="25" name="Tekstvak 24"/>
          <p:cNvSpPr txBox="1"/>
          <p:nvPr/>
        </p:nvSpPr>
        <p:spPr>
          <a:xfrm flipH="1">
            <a:off x="3755974" y="3429000"/>
            <a:ext cx="2160024" cy="810009"/>
          </a:xfrm>
          <a:prstGeom prst="borderCallout1">
            <a:avLst>
              <a:gd name="adj1" fmla="val 18750"/>
              <a:gd name="adj2" fmla="val -8333"/>
              <a:gd name="adj3" fmla="val 123331"/>
              <a:gd name="adj4" fmla="val -62420"/>
            </a:avLst>
          </a:prstGeom>
          <a:solidFill>
            <a:schemeClr val="accent1"/>
          </a:solidFill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 err="1">
                <a:solidFill>
                  <a:schemeClr val="tx1"/>
                </a:solidFill>
              </a:rPr>
              <a:t>Another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entity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will</a:t>
            </a:r>
            <a:r>
              <a:rPr lang="nl-BE" b="0" dirty="0">
                <a:solidFill>
                  <a:schemeClr val="tx1"/>
                </a:solidFill>
              </a:rPr>
              <a:t> have </a:t>
            </a:r>
            <a:r>
              <a:rPr lang="nl-BE" b="0" dirty="0" err="1">
                <a:solidFill>
                  <a:schemeClr val="tx1"/>
                </a:solidFill>
              </a:rPr>
              <a:t>to</a:t>
            </a:r>
            <a:endParaRPr lang="nl-BE" b="0" dirty="0">
              <a:solidFill>
                <a:schemeClr val="tx1"/>
              </a:solidFill>
            </a:endParaRPr>
          </a:p>
          <a:p>
            <a:r>
              <a:rPr lang="nl-BE" b="0" dirty="0" err="1">
                <a:solidFill>
                  <a:schemeClr val="tx1"/>
                </a:solidFill>
              </a:rPr>
              <a:t>command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the</a:t>
            </a:r>
            <a:r>
              <a:rPr lang="nl-BE" b="0" dirty="0">
                <a:solidFill>
                  <a:schemeClr val="tx1"/>
                </a:solidFill>
              </a:rPr>
              <a:t> AI </a:t>
            </a:r>
            <a:r>
              <a:rPr lang="nl-BE" b="0" dirty="0" err="1">
                <a:solidFill>
                  <a:schemeClr val="tx1"/>
                </a:solidFill>
              </a:rPr>
              <a:t>that</a:t>
            </a:r>
            <a:endParaRPr lang="nl-BE" b="0" dirty="0">
              <a:solidFill>
                <a:schemeClr val="tx1"/>
              </a:solidFill>
            </a:endParaRPr>
          </a:p>
          <a:p>
            <a:r>
              <a:rPr lang="nl-BE" b="0" dirty="0" err="1">
                <a:solidFill>
                  <a:schemeClr val="tx1"/>
                </a:solidFill>
              </a:rPr>
              <a:t>the</a:t>
            </a:r>
            <a:r>
              <a:rPr lang="nl-BE" b="0" dirty="0">
                <a:solidFill>
                  <a:schemeClr val="tx1"/>
                </a:solidFill>
              </a:rPr>
              <a:t> CAS is </a:t>
            </a:r>
            <a:r>
              <a:rPr lang="nl-BE" b="0" dirty="0" err="1">
                <a:solidFill>
                  <a:schemeClr val="tx1"/>
                </a:solidFill>
              </a:rPr>
              <a:t>Accomplished</a:t>
            </a:r>
            <a:r>
              <a:rPr lang="nl-BE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8" name="Ovaal 27"/>
          <p:cNvSpPr/>
          <p:nvPr/>
        </p:nvSpPr>
        <p:spPr>
          <a:xfrm>
            <a:off x="4295980" y="4599013"/>
            <a:ext cx="540006" cy="540006"/>
          </a:xfrm>
          <a:prstGeom prst="ellips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Afbeelding 30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5980" y="4689014"/>
            <a:ext cx="540006" cy="327783"/>
          </a:xfrm>
          <a:prstGeom prst="rect">
            <a:avLst/>
          </a:prstGeom>
        </p:spPr>
      </p:pic>
      <p:sp>
        <p:nvSpPr>
          <p:cNvPr id="32" name="Tekstvak 31"/>
          <p:cNvSpPr txBox="1"/>
          <p:nvPr/>
        </p:nvSpPr>
        <p:spPr>
          <a:xfrm>
            <a:off x="4115978" y="5237413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cxnSp>
        <p:nvCxnSpPr>
          <p:cNvPr id="33" name="Rechte verbindingslijn met pijl 32"/>
          <p:cNvCxnSpPr>
            <a:cxnSpLocks/>
            <a:stCxn id="31" idx="3"/>
            <a:endCxn id="44" idx="1"/>
          </p:cNvCxnSpPr>
          <p:nvPr/>
        </p:nvCxnSpPr>
        <p:spPr>
          <a:xfrm flipV="1">
            <a:off x="4835986" y="4599014"/>
            <a:ext cx="2250025" cy="253892"/>
          </a:xfrm>
          <a:prstGeom prst="straightConnector1">
            <a:avLst/>
          </a:prstGeom>
          <a:ln w="28575">
            <a:prstDash val="sysDash"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965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Vrije vorm: vorm 24"/>
          <p:cNvSpPr/>
          <p:nvPr/>
        </p:nvSpPr>
        <p:spPr>
          <a:xfrm>
            <a:off x="3035966" y="2877424"/>
            <a:ext cx="2315361" cy="3573710"/>
          </a:xfrm>
          <a:custGeom>
            <a:avLst/>
            <a:gdLst>
              <a:gd name="connsiteX0" fmla="*/ 0 w 2315361"/>
              <a:gd name="connsiteY0" fmla="*/ 134224 h 3573710"/>
              <a:gd name="connsiteX1" fmla="*/ 1837189 w 2315361"/>
              <a:gd name="connsiteY1" fmla="*/ 0 h 3573710"/>
              <a:gd name="connsiteX2" fmla="*/ 2315361 w 2315361"/>
              <a:gd name="connsiteY2" fmla="*/ 3187816 h 3573710"/>
              <a:gd name="connsiteX3" fmla="*/ 360727 w 2315361"/>
              <a:gd name="connsiteY3" fmla="*/ 3573710 h 3573710"/>
              <a:gd name="connsiteX4" fmla="*/ 0 w 2315361"/>
              <a:gd name="connsiteY4" fmla="*/ 134224 h 357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361" h="3573710">
                <a:moveTo>
                  <a:pt x="0" y="134224"/>
                </a:moveTo>
                <a:lnTo>
                  <a:pt x="1837189" y="0"/>
                </a:lnTo>
                <a:lnTo>
                  <a:pt x="2315361" y="3187816"/>
                </a:lnTo>
                <a:lnTo>
                  <a:pt x="360727" y="3573710"/>
                </a:lnTo>
                <a:lnTo>
                  <a:pt x="0" y="134224"/>
                </a:lnTo>
                <a:close/>
              </a:path>
            </a:pathLst>
          </a:cu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lt1"/>
              </a:solidFill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5116751" y="5769026"/>
            <a:ext cx="990010" cy="430887"/>
          </a:xfrm>
          <a:prstGeom prst="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PATROL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when</a:t>
            </a:r>
            <a:r>
              <a:rPr lang="nl-BE" dirty="0"/>
              <a:t> </a:t>
            </a:r>
            <a:r>
              <a:rPr lang="nl-BE" dirty="0" err="1"/>
              <a:t>accomplished</a:t>
            </a:r>
            <a:r>
              <a:rPr lang="nl-BE" dirty="0"/>
              <a:t>, </a:t>
            </a:r>
            <a:r>
              <a:rPr lang="nl-BE" dirty="0" err="1"/>
              <a:t>fly</a:t>
            </a:r>
            <a:r>
              <a:rPr lang="nl-BE" dirty="0"/>
              <a:t> back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patrol</a:t>
            </a:r>
            <a:r>
              <a:rPr lang="nl-BE" dirty="0"/>
              <a:t> zone…</a:t>
            </a:r>
          </a:p>
        </p:txBody>
      </p:sp>
      <p:sp>
        <p:nvSpPr>
          <p:cNvPr id="4" name="Ovaal 3"/>
          <p:cNvSpPr/>
          <p:nvPr/>
        </p:nvSpPr>
        <p:spPr>
          <a:xfrm>
            <a:off x="1145945" y="5229021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1865953" y="5139019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1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735996" y="5237413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1685951" y="6039029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186001" y="2618991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al 20"/>
          <p:cNvSpPr/>
          <p:nvPr/>
        </p:nvSpPr>
        <p:spPr>
          <a:xfrm>
            <a:off x="9966043" y="5499023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10866053" y="5679025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4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11" name="Rechte verbindingslijn met pijl 10"/>
          <p:cNvCxnSpPr>
            <a:cxnSpLocks/>
            <a:stCxn id="9" idx="2"/>
          </p:cNvCxnSpPr>
          <p:nvPr/>
        </p:nvCxnSpPr>
        <p:spPr>
          <a:xfrm flipH="1">
            <a:off x="4115978" y="4820101"/>
            <a:ext cx="2335558" cy="498920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ep 6"/>
          <p:cNvGrpSpPr/>
          <p:nvPr/>
        </p:nvGrpSpPr>
        <p:grpSpPr>
          <a:xfrm rot="15573751">
            <a:off x="5915997" y="4599013"/>
            <a:ext cx="540007" cy="540007"/>
            <a:chOff x="3665972" y="2888994"/>
            <a:chExt cx="540007" cy="540007"/>
          </a:xfrm>
        </p:grpSpPr>
        <p:sp>
          <p:nvSpPr>
            <p:cNvPr id="8" name="Ovaal 7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Afgeronde rechthoek 11"/>
          <p:cNvSpPr/>
          <p:nvPr/>
        </p:nvSpPr>
        <p:spPr>
          <a:xfrm>
            <a:off x="5285991" y="4329010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Route</a:t>
            </a:r>
          </a:p>
        </p:txBody>
      </p:sp>
      <p:sp>
        <p:nvSpPr>
          <p:cNvPr id="26" name="Tekstvak 25"/>
          <p:cNvSpPr txBox="1"/>
          <p:nvPr/>
        </p:nvSpPr>
        <p:spPr>
          <a:xfrm flipH="1">
            <a:off x="2675962" y="2258987"/>
            <a:ext cx="1800020" cy="1080011"/>
          </a:xfrm>
          <a:prstGeom prst="borderCallout1">
            <a:avLst>
              <a:gd name="adj1" fmla="val 18750"/>
              <a:gd name="adj2" fmla="val -8333"/>
              <a:gd name="adj3" fmla="val 191973"/>
              <a:gd name="adj4" fmla="val -77344"/>
            </a:avLst>
          </a:prstGeom>
          <a:solidFill>
            <a:schemeClr val="accent1"/>
          </a:solidFill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 err="1">
                <a:solidFill>
                  <a:schemeClr val="tx1"/>
                </a:solidFill>
              </a:rPr>
              <a:t>When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the</a:t>
            </a:r>
            <a:r>
              <a:rPr lang="nl-BE" b="0" dirty="0">
                <a:solidFill>
                  <a:schemeClr val="tx1"/>
                </a:solidFill>
              </a:rPr>
              <a:t> CAS 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is </a:t>
            </a:r>
            <a:r>
              <a:rPr lang="nl-BE" b="0" dirty="0" err="1">
                <a:solidFill>
                  <a:schemeClr val="tx1"/>
                </a:solidFill>
              </a:rPr>
              <a:t>accomplished</a:t>
            </a:r>
            <a:r>
              <a:rPr lang="nl-BE" b="0" dirty="0">
                <a:solidFill>
                  <a:schemeClr val="tx1"/>
                </a:solidFill>
              </a:rPr>
              <a:t>, </a:t>
            </a:r>
            <a:r>
              <a:rPr lang="nl-BE" b="0" dirty="0" err="1">
                <a:solidFill>
                  <a:schemeClr val="tx1"/>
                </a:solidFill>
              </a:rPr>
              <a:t>then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the</a:t>
            </a:r>
            <a:r>
              <a:rPr lang="nl-BE" b="0" dirty="0">
                <a:solidFill>
                  <a:schemeClr val="tx1"/>
                </a:solidFill>
              </a:rPr>
              <a:t> AI </a:t>
            </a:r>
            <a:r>
              <a:rPr lang="nl-BE" b="0" dirty="0" err="1">
                <a:solidFill>
                  <a:schemeClr val="tx1"/>
                </a:solidFill>
              </a:rPr>
              <a:t>will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fly</a:t>
            </a:r>
            <a:r>
              <a:rPr lang="nl-BE" b="0" dirty="0">
                <a:solidFill>
                  <a:schemeClr val="tx1"/>
                </a:solidFill>
              </a:rPr>
              <a:t> back </a:t>
            </a:r>
            <a:r>
              <a:rPr lang="nl-BE" b="0" dirty="0" err="1">
                <a:solidFill>
                  <a:schemeClr val="tx1"/>
                </a:solidFill>
              </a:rPr>
              <a:t>to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the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Patrol</a:t>
            </a:r>
            <a:r>
              <a:rPr lang="nl-BE" b="0" dirty="0">
                <a:solidFill>
                  <a:schemeClr val="tx1"/>
                </a:solidFill>
              </a:rPr>
              <a:t> Zone.</a:t>
            </a:r>
          </a:p>
        </p:txBody>
      </p:sp>
      <p:sp>
        <p:nvSpPr>
          <p:cNvPr id="18" name="Ovaal 17"/>
          <p:cNvSpPr/>
          <p:nvPr/>
        </p:nvSpPr>
        <p:spPr>
          <a:xfrm>
            <a:off x="6816008" y="3429000"/>
            <a:ext cx="2340026" cy="23400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0" name="Tekstvak 19"/>
          <p:cNvSpPr txBox="1"/>
          <p:nvPr/>
        </p:nvSpPr>
        <p:spPr>
          <a:xfrm>
            <a:off x="8436026" y="5319021"/>
            <a:ext cx="990010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ENGAGE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3" name="Ovaal 22"/>
          <p:cNvSpPr/>
          <p:nvPr/>
        </p:nvSpPr>
        <p:spPr>
          <a:xfrm>
            <a:off x="8346025" y="2798993"/>
            <a:ext cx="540006" cy="54000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Afbeelding 23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46025" y="2888994"/>
            <a:ext cx="540006" cy="327783"/>
          </a:xfrm>
          <a:prstGeom prst="rect">
            <a:avLst/>
          </a:prstGeom>
        </p:spPr>
      </p:pic>
      <p:sp>
        <p:nvSpPr>
          <p:cNvPr id="28" name="Ovaal 27"/>
          <p:cNvSpPr/>
          <p:nvPr/>
        </p:nvSpPr>
        <p:spPr>
          <a:xfrm>
            <a:off x="7716018" y="6129030"/>
            <a:ext cx="540006" cy="54000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Afbeelding 28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6018" y="6219031"/>
            <a:ext cx="540006" cy="32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98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Vrije vorm: vorm 24"/>
          <p:cNvSpPr/>
          <p:nvPr/>
        </p:nvSpPr>
        <p:spPr>
          <a:xfrm>
            <a:off x="3035966" y="2877424"/>
            <a:ext cx="2315361" cy="3573710"/>
          </a:xfrm>
          <a:custGeom>
            <a:avLst/>
            <a:gdLst>
              <a:gd name="connsiteX0" fmla="*/ 0 w 2315361"/>
              <a:gd name="connsiteY0" fmla="*/ 134224 h 3573710"/>
              <a:gd name="connsiteX1" fmla="*/ 1837189 w 2315361"/>
              <a:gd name="connsiteY1" fmla="*/ 0 h 3573710"/>
              <a:gd name="connsiteX2" fmla="*/ 2315361 w 2315361"/>
              <a:gd name="connsiteY2" fmla="*/ 3187816 h 3573710"/>
              <a:gd name="connsiteX3" fmla="*/ 360727 w 2315361"/>
              <a:gd name="connsiteY3" fmla="*/ 3573710 h 3573710"/>
              <a:gd name="connsiteX4" fmla="*/ 0 w 2315361"/>
              <a:gd name="connsiteY4" fmla="*/ 134224 h 357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361" h="3573710">
                <a:moveTo>
                  <a:pt x="0" y="134224"/>
                </a:moveTo>
                <a:lnTo>
                  <a:pt x="1837189" y="0"/>
                </a:lnTo>
                <a:lnTo>
                  <a:pt x="2315361" y="3187816"/>
                </a:lnTo>
                <a:lnTo>
                  <a:pt x="360727" y="3573710"/>
                </a:lnTo>
                <a:lnTo>
                  <a:pt x="0" y="134224"/>
                </a:lnTo>
                <a:close/>
              </a:path>
            </a:pathLst>
          </a:cu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lt1"/>
              </a:solidFill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5116751" y="5769026"/>
            <a:ext cx="990010" cy="430887"/>
          </a:xfrm>
          <a:prstGeom prst="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PATROL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rtb</a:t>
            </a:r>
            <a:r>
              <a:rPr lang="nl-BE" dirty="0"/>
              <a:t> </a:t>
            </a:r>
            <a:r>
              <a:rPr lang="nl-BE" dirty="0" err="1"/>
              <a:t>when</a:t>
            </a:r>
            <a:r>
              <a:rPr lang="nl-BE" dirty="0"/>
              <a:t> out of </a:t>
            </a:r>
            <a:r>
              <a:rPr lang="nl-BE" dirty="0" err="1"/>
              <a:t>fuel</a:t>
            </a:r>
            <a:r>
              <a:rPr lang="nl-BE" dirty="0"/>
              <a:t> or </a:t>
            </a:r>
            <a:r>
              <a:rPr lang="nl-BE" dirty="0" err="1"/>
              <a:t>when</a:t>
            </a:r>
            <a:r>
              <a:rPr lang="nl-BE" dirty="0"/>
              <a:t> </a:t>
            </a:r>
            <a:r>
              <a:rPr lang="nl-BE" dirty="0" err="1"/>
              <a:t>commanded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fly</a:t>
            </a:r>
            <a:r>
              <a:rPr lang="nl-BE" dirty="0"/>
              <a:t> home.</a:t>
            </a:r>
          </a:p>
        </p:txBody>
      </p:sp>
      <p:sp>
        <p:nvSpPr>
          <p:cNvPr id="4" name="Ovaal 3"/>
          <p:cNvSpPr/>
          <p:nvPr/>
        </p:nvSpPr>
        <p:spPr>
          <a:xfrm>
            <a:off x="1145945" y="5229021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1865953" y="5139019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1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585961" y="6047422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1685951" y="6039029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186001" y="2618991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al 20"/>
          <p:cNvSpPr/>
          <p:nvPr/>
        </p:nvSpPr>
        <p:spPr>
          <a:xfrm>
            <a:off x="9966043" y="5499023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10866053" y="5679025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4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11" name="Rechte verbindingslijn met pijl 10"/>
          <p:cNvCxnSpPr>
            <a:cxnSpLocks/>
            <a:stCxn id="9" idx="2"/>
            <a:endCxn id="4" idx="6"/>
          </p:cNvCxnSpPr>
          <p:nvPr/>
        </p:nvCxnSpPr>
        <p:spPr>
          <a:xfrm flipH="1">
            <a:off x="2225956" y="5630110"/>
            <a:ext cx="1075545" cy="138917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ep 6"/>
          <p:cNvGrpSpPr/>
          <p:nvPr/>
        </p:nvGrpSpPr>
        <p:grpSpPr>
          <a:xfrm rot="15573751">
            <a:off x="2765962" y="5409022"/>
            <a:ext cx="540007" cy="540007"/>
            <a:chOff x="3665972" y="2888994"/>
            <a:chExt cx="540007" cy="540007"/>
          </a:xfrm>
        </p:grpSpPr>
        <p:sp>
          <p:nvSpPr>
            <p:cNvPr id="8" name="Ovaal 7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Afgeronde rechthoek 11"/>
          <p:cNvSpPr/>
          <p:nvPr/>
        </p:nvSpPr>
        <p:spPr>
          <a:xfrm>
            <a:off x="3215968" y="5327414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RTB</a:t>
            </a:r>
          </a:p>
        </p:txBody>
      </p:sp>
      <p:sp>
        <p:nvSpPr>
          <p:cNvPr id="26" name="Tekstvak 25"/>
          <p:cNvSpPr txBox="1"/>
          <p:nvPr/>
        </p:nvSpPr>
        <p:spPr>
          <a:xfrm flipH="1">
            <a:off x="875942" y="2528990"/>
            <a:ext cx="1800020" cy="1080011"/>
          </a:xfrm>
          <a:prstGeom prst="borderCallout1">
            <a:avLst>
              <a:gd name="adj1" fmla="val 18750"/>
              <a:gd name="adj2" fmla="val -8333"/>
              <a:gd name="adj3" fmla="val 259550"/>
              <a:gd name="adj4" fmla="val -59634"/>
            </a:avLst>
          </a:prstGeom>
          <a:solidFill>
            <a:schemeClr val="accent1"/>
          </a:solidFill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 err="1">
                <a:solidFill>
                  <a:schemeClr val="tx1"/>
                </a:solidFill>
              </a:rPr>
              <a:t>When</a:t>
            </a:r>
            <a:r>
              <a:rPr lang="nl-BE" b="0" dirty="0">
                <a:solidFill>
                  <a:schemeClr val="tx1"/>
                </a:solidFill>
              </a:rPr>
              <a:t> out of </a:t>
            </a:r>
            <a:r>
              <a:rPr lang="nl-BE" b="0" dirty="0" err="1">
                <a:solidFill>
                  <a:schemeClr val="tx1"/>
                </a:solidFill>
              </a:rPr>
              <a:t>fuel</a:t>
            </a:r>
            <a:r>
              <a:rPr lang="nl-BE" b="0" dirty="0">
                <a:solidFill>
                  <a:schemeClr val="tx1"/>
                </a:solidFill>
              </a:rPr>
              <a:t>,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the</a:t>
            </a:r>
            <a:r>
              <a:rPr lang="nl-BE" b="0" dirty="0">
                <a:solidFill>
                  <a:schemeClr val="tx1"/>
                </a:solidFill>
              </a:rPr>
              <a:t> AI </a:t>
            </a:r>
            <a:r>
              <a:rPr lang="nl-BE" b="0" dirty="0" err="1">
                <a:solidFill>
                  <a:schemeClr val="tx1"/>
                </a:solidFill>
              </a:rPr>
              <a:t>will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fly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back home.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The AI </a:t>
            </a:r>
            <a:r>
              <a:rPr lang="nl-BE" b="0" dirty="0" err="1">
                <a:solidFill>
                  <a:schemeClr val="tx1"/>
                </a:solidFill>
              </a:rPr>
              <a:t>can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also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be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commanded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to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fly</a:t>
            </a:r>
            <a:r>
              <a:rPr lang="nl-BE" b="0" dirty="0">
                <a:solidFill>
                  <a:schemeClr val="tx1"/>
                </a:solidFill>
              </a:rPr>
              <a:t> home.</a:t>
            </a:r>
          </a:p>
        </p:txBody>
      </p:sp>
    </p:spTree>
    <p:extLst>
      <p:ext uri="{BB962C8B-B14F-4D97-AF65-F5344CB8AC3E}">
        <p14:creationId xmlns:p14="http://schemas.microsoft.com/office/powerpoint/2010/main" val="3190781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4000" b="1" dirty="0">
                <a:solidFill>
                  <a:schemeClr val="accent1"/>
                </a:solidFill>
              </a:rPr>
              <a:t>close air support</a:t>
            </a:r>
            <a:br>
              <a:rPr lang="nl-BE" sz="4000" b="1" dirty="0">
                <a:solidFill>
                  <a:schemeClr val="accent1"/>
                </a:solidFill>
              </a:rPr>
            </a:br>
            <a:r>
              <a:rPr lang="fr-FR" sz="3100" dirty="0">
                <a:solidFill>
                  <a:schemeClr val="accent1"/>
                </a:solidFill>
              </a:rPr>
              <a:t>CAS-001 - CAS in a Zone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562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AI_CAS_ZONE </a:t>
            </a:r>
            <a:r>
              <a:rPr lang="nl-BE" dirty="0" err="1"/>
              <a:t>finite</a:t>
            </a:r>
            <a:r>
              <a:rPr lang="nl-BE" dirty="0"/>
              <a:t> state machine</a:t>
            </a:r>
          </a:p>
        </p:txBody>
      </p:sp>
      <p:sp>
        <p:nvSpPr>
          <p:cNvPr id="5" name="Rechthoek 4"/>
          <p:cNvSpPr/>
          <p:nvPr/>
        </p:nvSpPr>
        <p:spPr>
          <a:xfrm>
            <a:off x="1325947" y="2528989"/>
            <a:ext cx="900010" cy="360005"/>
          </a:xfrm>
          <a:prstGeom prst="rect">
            <a:avLst/>
          </a:prstGeom>
          <a:solidFill>
            <a:schemeClr val="tx1"/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None</a:t>
            </a:r>
          </a:p>
        </p:txBody>
      </p:sp>
      <p:sp>
        <p:nvSpPr>
          <p:cNvPr id="8" name="Afgeronde rechthoek 11"/>
          <p:cNvSpPr/>
          <p:nvPr/>
        </p:nvSpPr>
        <p:spPr>
          <a:xfrm>
            <a:off x="2765963" y="2528989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Start</a:t>
            </a:r>
          </a:p>
        </p:txBody>
      </p:sp>
      <p:cxnSp>
        <p:nvCxnSpPr>
          <p:cNvPr id="9" name="Rechte verbindingslijn met pijl 8"/>
          <p:cNvCxnSpPr>
            <a:cxnSpLocks/>
            <a:stCxn id="5" idx="3"/>
            <a:endCxn id="8" idx="1"/>
          </p:cNvCxnSpPr>
          <p:nvPr/>
        </p:nvCxnSpPr>
        <p:spPr>
          <a:xfrm>
            <a:off x="2225957" y="2708992"/>
            <a:ext cx="540006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hoek 11"/>
          <p:cNvSpPr/>
          <p:nvPr/>
        </p:nvSpPr>
        <p:spPr>
          <a:xfrm>
            <a:off x="4205979" y="2528989"/>
            <a:ext cx="900010" cy="360005"/>
          </a:xfrm>
          <a:prstGeom prst="rect">
            <a:avLst/>
          </a:prstGeom>
          <a:solidFill>
            <a:schemeClr val="tx1"/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 err="1"/>
              <a:t>Patrolling</a:t>
            </a:r>
            <a:endParaRPr lang="nl-BE" sz="1100" dirty="0"/>
          </a:p>
        </p:txBody>
      </p:sp>
      <p:cxnSp>
        <p:nvCxnSpPr>
          <p:cNvPr id="13" name="Rechte verbindingslijn met pijl 12"/>
          <p:cNvCxnSpPr>
            <a:cxnSpLocks/>
            <a:stCxn id="8" idx="3"/>
          </p:cNvCxnSpPr>
          <p:nvPr/>
        </p:nvCxnSpPr>
        <p:spPr>
          <a:xfrm>
            <a:off x="3665973" y="2708992"/>
            <a:ext cx="540005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Verbindingslijn: gebogen 30"/>
          <p:cNvCxnSpPr>
            <a:cxnSpLocks/>
            <a:stCxn id="38" idx="0"/>
            <a:endCxn id="12" idx="0"/>
          </p:cNvCxnSpPr>
          <p:nvPr/>
        </p:nvCxnSpPr>
        <p:spPr>
          <a:xfrm rot="16200000" flipV="1">
            <a:off x="5375992" y="1808981"/>
            <a:ext cx="12700" cy="1440016"/>
          </a:xfrm>
          <a:prstGeom prst="bentConnector3">
            <a:avLst>
              <a:gd name="adj1" fmla="val 1800000"/>
            </a:avLst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vak 31"/>
          <p:cNvSpPr txBox="1"/>
          <p:nvPr/>
        </p:nvSpPr>
        <p:spPr>
          <a:xfrm flipH="1">
            <a:off x="2495960" y="1628980"/>
            <a:ext cx="1260014" cy="450005"/>
          </a:xfrm>
          <a:prstGeom prst="borderCallout1">
            <a:avLst>
              <a:gd name="adj1" fmla="val 18750"/>
              <a:gd name="adj2" fmla="val -8333"/>
              <a:gd name="adj3" fmla="val 149018"/>
              <a:gd name="adj4" fmla="val -77687"/>
            </a:avLst>
          </a:prstGeom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>
                <a:solidFill>
                  <a:schemeClr val="tx1"/>
                </a:solidFill>
              </a:rPr>
              <a:t>At </a:t>
            </a:r>
            <a:r>
              <a:rPr lang="nl-BE" b="0" dirty="0" err="1">
                <a:solidFill>
                  <a:schemeClr val="tx1"/>
                </a:solidFill>
              </a:rPr>
              <a:t>the</a:t>
            </a:r>
            <a:r>
              <a:rPr lang="nl-BE" b="0" dirty="0">
                <a:solidFill>
                  <a:schemeClr val="tx1"/>
                </a:solidFill>
              </a:rPr>
              <a:t> end of 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each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patrol</a:t>
            </a:r>
            <a:r>
              <a:rPr lang="nl-BE" b="0" dirty="0">
                <a:solidFill>
                  <a:schemeClr val="tx1"/>
                </a:solidFill>
              </a:rPr>
              <a:t> route.</a:t>
            </a:r>
          </a:p>
        </p:txBody>
      </p:sp>
      <p:sp>
        <p:nvSpPr>
          <p:cNvPr id="38" name="Afgeronde rechthoek 11"/>
          <p:cNvSpPr/>
          <p:nvPr/>
        </p:nvSpPr>
        <p:spPr>
          <a:xfrm>
            <a:off x="5645995" y="2528989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Route</a:t>
            </a:r>
          </a:p>
        </p:txBody>
      </p:sp>
      <p:cxnSp>
        <p:nvCxnSpPr>
          <p:cNvPr id="39" name="Rechte verbindingslijn met pijl 38"/>
          <p:cNvCxnSpPr>
            <a:cxnSpLocks/>
            <a:stCxn id="12" idx="3"/>
            <a:endCxn id="38" idx="1"/>
          </p:cNvCxnSpPr>
          <p:nvPr/>
        </p:nvCxnSpPr>
        <p:spPr>
          <a:xfrm>
            <a:off x="5105989" y="2708992"/>
            <a:ext cx="540006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fgeronde rechthoek 11"/>
          <p:cNvSpPr/>
          <p:nvPr/>
        </p:nvSpPr>
        <p:spPr>
          <a:xfrm>
            <a:off x="1325948" y="6129030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 err="1"/>
              <a:t>Detect</a:t>
            </a:r>
            <a:endParaRPr lang="nl-BE" sz="1100" dirty="0"/>
          </a:p>
        </p:txBody>
      </p:sp>
      <p:sp>
        <p:nvSpPr>
          <p:cNvPr id="58" name="Afgeronde rechthoek 11"/>
          <p:cNvSpPr/>
          <p:nvPr/>
        </p:nvSpPr>
        <p:spPr>
          <a:xfrm>
            <a:off x="5645995" y="3248997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 err="1"/>
              <a:t>Engage</a:t>
            </a:r>
            <a:endParaRPr lang="nl-BE" sz="1100" dirty="0"/>
          </a:p>
        </p:txBody>
      </p:sp>
      <p:cxnSp>
        <p:nvCxnSpPr>
          <p:cNvPr id="60" name="Verbindingslijn: gebogen 59"/>
          <p:cNvCxnSpPr>
            <a:cxnSpLocks/>
            <a:stCxn id="12" idx="2"/>
            <a:endCxn id="58" idx="1"/>
          </p:cNvCxnSpPr>
          <p:nvPr/>
        </p:nvCxnSpPr>
        <p:spPr>
          <a:xfrm rot="16200000" flipH="1">
            <a:off x="4880986" y="2663991"/>
            <a:ext cx="540006" cy="990011"/>
          </a:xfrm>
          <a:prstGeom prst="bentConnector2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Verbindingslijn: gebogen 63"/>
          <p:cNvCxnSpPr>
            <a:cxnSpLocks/>
            <a:stCxn id="68" idx="0"/>
            <a:endCxn id="38" idx="3"/>
          </p:cNvCxnSpPr>
          <p:nvPr/>
        </p:nvCxnSpPr>
        <p:spPr>
          <a:xfrm rot="16200000" flipV="1">
            <a:off x="6726009" y="2528989"/>
            <a:ext cx="540005" cy="900011"/>
          </a:xfrm>
          <a:prstGeom prst="bentConnector2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hthoek 67"/>
          <p:cNvSpPr/>
          <p:nvPr/>
        </p:nvSpPr>
        <p:spPr>
          <a:xfrm>
            <a:off x="6996011" y="3248997"/>
            <a:ext cx="900010" cy="360005"/>
          </a:xfrm>
          <a:prstGeom prst="rect">
            <a:avLst/>
          </a:prstGeom>
          <a:solidFill>
            <a:schemeClr val="tx1"/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 err="1"/>
              <a:t>Engaging</a:t>
            </a:r>
            <a:endParaRPr lang="nl-BE" sz="1100" dirty="0"/>
          </a:p>
        </p:txBody>
      </p:sp>
      <p:cxnSp>
        <p:nvCxnSpPr>
          <p:cNvPr id="70" name="Rechte verbindingslijn met pijl 69"/>
          <p:cNvCxnSpPr>
            <a:cxnSpLocks/>
            <a:stCxn id="58" idx="3"/>
            <a:endCxn id="68" idx="1"/>
          </p:cNvCxnSpPr>
          <p:nvPr/>
        </p:nvCxnSpPr>
        <p:spPr>
          <a:xfrm>
            <a:off x="6546005" y="3429000"/>
            <a:ext cx="450006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Afgeronde rechthoek 11"/>
          <p:cNvSpPr/>
          <p:nvPr/>
        </p:nvSpPr>
        <p:spPr>
          <a:xfrm>
            <a:off x="1325948" y="5409022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Status</a:t>
            </a:r>
          </a:p>
        </p:txBody>
      </p:sp>
      <p:sp>
        <p:nvSpPr>
          <p:cNvPr id="84" name="Afgeronde rechthoek 11"/>
          <p:cNvSpPr/>
          <p:nvPr/>
        </p:nvSpPr>
        <p:spPr>
          <a:xfrm>
            <a:off x="8436027" y="3969005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 err="1"/>
              <a:t>Accomplish</a:t>
            </a:r>
            <a:endParaRPr lang="nl-BE" sz="1100" dirty="0"/>
          </a:p>
        </p:txBody>
      </p:sp>
      <p:sp>
        <p:nvSpPr>
          <p:cNvPr id="93" name="Afgeronde rechthoek 11"/>
          <p:cNvSpPr/>
          <p:nvPr/>
        </p:nvSpPr>
        <p:spPr>
          <a:xfrm>
            <a:off x="5645995" y="6129030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RTB</a:t>
            </a:r>
          </a:p>
        </p:txBody>
      </p:sp>
      <p:sp>
        <p:nvSpPr>
          <p:cNvPr id="94" name="Afgeronde rechthoek 11"/>
          <p:cNvSpPr/>
          <p:nvPr/>
        </p:nvSpPr>
        <p:spPr>
          <a:xfrm>
            <a:off x="6996011" y="4689013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 err="1"/>
              <a:t>Abort</a:t>
            </a:r>
            <a:endParaRPr lang="nl-BE" sz="1100" dirty="0"/>
          </a:p>
        </p:txBody>
      </p:sp>
      <p:cxnSp>
        <p:nvCxnSpPr>
          <p:cNvPr id="96" name="Verbindingslijn: gebogen 95"/>
          <p:cNvCxnSpPr>
            <a:cxnSpLocks/>
            <a:stCxn id="68" idx="2"/>
            <a:endCxn id="84" idx="1"/>
          </p:cNvCxnSpPr>
          <p:nvPr/>
        </p:nvCxnSpPr>
        <p:spPr>
          <a:xfrm rot="16200000" flipH="1">
            <a:off x="7671018" y="3383999"/>
            <a:ext cx="540006" cy="990011"/>
          </a:xfrm>
          <a:prstGeom prst="bentConnector2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Verbindingslijn: gebogen 100"/>
          <p:cNvCxnSpPr>
            <a:cxnSpLocks/>
            <a:stCxn id="94" idx="2"/>
            <a:endCxn id="12" idx="1"/>
          </p:cNvCxnSpPr>
          <p:nvPr/>
        </p:nvCxnSpPr>
        <p:spPr>
          <a:xfrm rot="5400000" flipH="1">
            <a:off x="4655985" y="2258987"/>
            <a:ext cx="2340026" cy="3240037"/>
          </a:xfrm>
          <a:prstGeom prst="bentConnector4">
            <a:avLst>
              <a:gd name="adj1" fmla="val -9769"/>
              <a:gd name="adj2" fmla="val 107055"/>
            </a:avLst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fgeronde rechthoek 11"/>
          <p:cNvSpPr/>
          <p:nvPr/>
        </p:nvSpPr>
        <p:spPr>
          <a:xfrm>
            <a:off x="1325948" y="4689014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 err="1"/>
              <a:t>Destroy</a:t>
            </a:r>
            <a:endParaRPr lang="nl-BE" sz="1100" dirty="0"/>
          </a:p>
        </p:txBody>
      </p:sp>
      <p:sp>
        <p:nvSpPr>
          <p:cNvPr id="105" name="Rechthoek 104"/>
          <p:cNvSpPr/>
          <p:nvPr/>
        </p:nvSpPr>
        <p:spPr>
          <a:xfrm>
            <a:off x="515939" y="3969005"/>
            <a:ext cx="900010" cy="360005"/>
          </a:xfrm>
          <a:prstGeom prst="rect">
            <a:avLst/>
          </a:prstGeom>
          <a:solidFill>
            <a:schemeClr val="tx1"/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*</a:t>
            </a:r>
          </a:p>
        </p:txBody>
      </p:sp>
      <p:cxnSp>
        <p:nvCxnSpPr>
          <p:cNvPr id="107" name="Verbindingslijn: gebogen 106"/>
          <p:cNvCxnSpPr>
            <a:cxnSpLocks/>
            <a:stCxn id="105" idx="2"/>
            <a:endCxn id="46" idx="1"/>
          </p:cNvCxnSpPr>
          <p:nvPr/>
        </p:nvCxnSpPr>
        <p:spPr>
          <a:xfrm rot="16200000" flipH="1">
            <a:off x="155935" y="5139019"/>
            <a:ext cx="1980023" cy="360004"/>
          </a:xfrm>
          <a:prstGeom prst="bentConnector2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Verbindingslijn: gebogen 108"/>
          <p:cNvCxnSpPr>
            <a:cxnSpLocks/>
            <a:stCxn id="105" idx="2"/>
            <a:endCxn id="104" idx="1"/>
          </p:cNvCxnSpPr>
          <p:nvPr/>
        </p:nvCxnSpPr>
        <p:spPr>
          <a:xfrm rot="16200000" flipH="1">
            <a:off x="875943" y="4419011"/>
            <a:ext cx="540007" cy="360004"/>
          </a:xfrm>
          <a:prstGeom prst="bentConnector2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Verbindingslijn: gebogen 110"/>
          <p:cNvCxnSpPr>
            <a:cxnSpLocks/>
            <a:stCxn id="105" idx="2"/>
            <a:endCxn id="71" idx="1"/>
          </p:cNvCxnSpPr>
          <p:nvPr/>
        </p:nvCxnSpPr>
        <p:spPr>
          <a:xfrm rot="16200000" flipH="1">
            <a:off x="515939" y="4779015"/>
            <a:ext cx="1260015" cy="360004"/>
          </a:xfrm>
          <a:prstGeom prst="bentConnector2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Verbindingslijn: gebogen 114"/>
          <p:cNvCxnSpPr>
            <a:cxnSpLocks/>
            <a:stCxn id="104" idx="3"/>
            <a:endCxn id="105" idx="1"/>
          </p:cNvCxnSpPr>
          <p:nvPr/>
        </p:nvCxnSpPr>
        <p:spPr>
          <a:xfrm flipH="1" flipV="1">
            <a:off x="515939" y="4149008"/>
            <a:ext cx="1710019" cy="720009"/>
          </a:xfrm>
          <a:prstGeom prst="bentConnector5">
            <a:avLst>
              <a:gd name="adj1" fmla="val -13368"/>
              <a:gd name="adj2" fmla="val 50000"/>
              <a:gd name="adj3" fmla="val 113368"/>
            </a:avLst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Rechte verbindingslijn met pijl 120"/>
          <p:cNvCxnSpPr>
            <a:cxnSpLocks/>
            <a:stCxn id="68" idx="2"/>
            <a:endCxn id="94" idx="0"/>
          </p:cNvCxnSpPr>
          <p:nvPr/>
        </p:nvCxnSpPr>
        <p:spPr>
          <a:xfrm>
            <a:off x="7446016" y="3609002"/>
            <a:ext cx="0" cy="108001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hthoek 121"/>
          <p:cNvSpPr/>
          <p:nvPr/>
        </p:nvSpPr>
        <p:spPr>
          <a:xfrm>
            <a:off x="8166023" y="6219030"/>
            <a:ext cx="180003" cy="18000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endParaRPr lang="nl-BE" sz="1000"/>
          </a:p>
        </p:txBody>
      </p:sp>
      <p:sp>
        <p:nvSpPr>
          <p:cNvPr id="123" name="Rechthoek 122"/>
          <p:cNvSpPr/>
          <p:nvPr/>
        </p:nvSpPr>
        <p:spPr>
          <a:xfrm>
            <a:off x="7086011" y="6129030"/>
            <a:ext cx="900010" cy="360005"/>
          </a:xfrm>
          <a:prstGeom prst="rect">
            <a:avLst/>
          </a:prstGeom>
          <a:solidFill>
            <a:schemeClr val="tx1"/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RTB</a:t>
            </a:r>
          </a:p>
        </p:txBody>
      </p:sp>
      <p:cxnSp>
        <p:nvCxnSpPr>
          <p:cNvPr id="127" name="Verbindingslijn: gebogen 126"/>
          <p:cNvCxnSpPr>
            <a:cxnSpLocks/>
            <a:stCxn id="84" idx="3"/>
            <a:endCxn id="12" idx="1"/>
          </p:cNvCxnSpPr>
          <p:nvPr/>
        </p:nvCxnSpPr>
        <p:spPr>
          <a:xfrm flipH="1" flipV="1">
            <a:off x="4205979" y="2708992"/>
            <a:ext cx="5130058" cy="1440016"/>
          </a:xfrm>
          <a:prstGeom prst="bentConnector5">
            <a:avLst>
              <a:gd name="adj1" fmla="val -4456"/>
              <a:gd name="adj2" fmla="val -78746"/>
              <a:gd name="adj3" fmla="val 104456"/>
            </a:avLst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Rechte verbindingslijn met pijl 132"/>
          <p:cNvCxnSpPr>
            <a:cxnSpLocks/>
            <a:stCxn id="93" idx="3"/>
            <a:endCxn id="123" idx="1"/>
          </p:cNvCxnSpPr>
          <p:nvPr/>
        </p:nvCxnSpPr>
        <p:spPr>
          <a:xfrm>
            <a:off x="6546005" y="6309033"/>
            <a:ext cx="540006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Rechte verbindingslijn met pijl 135"/>
          <p:cNvCxnSpPr>
            <a:cxnSpLocks/>
            <a:stCxn id="123" idx="3"/>
            <a:endCxn id="122" idx="1"/>
          </p:cNvCxnSpPr>
          <p:nvPr/>
        </p:nvCxnSpPr>
        <p:spPr>
          <a:xfrm flipV="1">
            <a:off x="7986021" y="6309032"/>
            <a:ext cx="180002" cy="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Verbindingslijn: gebogen 250"/>
          <p:cNvCxnSpPr>
            <a:stCxn id="68" idx="2"/>
            <a:endCxn id="93" idx="0"/>
          </p:cNvCxnSpPr>
          <p:nvPr/>
        </p:nvCxnSpPr>
        <p:spPr>
          <a:xfrm rot="5400000">
            <a:off x="5510994" y="4194008"/>
            <a:ext cx="2520028" cy="1350016"/>
          </a:xfrm>
          <a:prstGeom prst="bentConnector3">
            <a:avLst>
              <a:gd name="adj1" fmla="val 35352"/>
            </a:avLst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Verbindingslijn: gebogen 252"/>
          <p:cNvCxnSpPr>
            <a:stCxn id="12" idx="2"/>
            <a:endCxn id="93" idx="0"/>
          </p:cNvCxnSpPr>
          <p:nvPr/>
        </p:nvCxnSpPr>
        <p:spPr>
          <a:xfrm rot="16200000" flipH="1">
            <a:off x="3755974" y="3789004"/>
            <a:ext cx="3240036" cy="1440016"/>
          </a:xfrm>
          <a:prstGeom prst="bentConnector3">
            <a:avLst>
              <a:gd name="adj1" fmla="val 50000"/>
            </a:avLst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hoek 41"/>
          <p:cNvSpPr/>
          <p:nvPr/>
        </p:nvSpPr>
        <p:spPr>
          <a:xfrm>
            <a:off x="2765963" y="6129030"/>
            <a:ext cx="900010" cy="360005"/>
          </a:xfrm>
          <a:prstGeom prst="rect">
            <a:avLst/>
          </a:prstGeom>
          <a:solidFill>
            <a:schemeClr val="tx1"/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*</a:t>
            </a:r>
          </a:p>
        </p:txBody>
      </p:sp>
      <p:sp>
        <p:nvSpPr>
          <p:cNvPr id="43" name="Afgeronde rechthoek 11"/>
          <p:cNvSpPr/>
          <p:nvPr/>
        </p:nvSpPr>
        <p:spPr>
          <a:xfrm>
            <a:off x="4205979" y="6129030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 err="1"/>
              <a:t>Detected</a:t>
            </a:r>
            <a:endParaRPr lang="nl-BE" sz="1100" dirty="0"/>
          </a:p>
        </p:txBody>
      </p:sp>
      <p:cxnSp>
        <p:nvCxnSpPr>
          <p:cNvPr id="44" name="Rechte verbindingslijn met pijl 43"/>
          <p:cNvCxnSpPr>
            <a:cxnSpLocks/>
            <a:stCxn id="42" idx="3"/>
            <a:endCxn id="43" idx="1"/>
          </p:cNvCxnSpPr>
          <p:nvPr/>
        </p:nvCxnSpPr>
        <p:spPr>
          <a:xfrm>
            <a:off x="3665973" y="6309033"/>
            <a:ext cx="540006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Verbindingslijn: gebogen 13"/>
          <p:cNvCxnSpPr>
            <a:cxnSpLocks/>
            <a:stCxn id="43" idx="3"/>
            <a:endCxn id="105" idx="1"/>
          </p:cNvCxnSpPr>
          <p:nvPr/>
        </p:nvCxnSpPr>
        <p:spPr>
          <a:xfrm flipH="1" flipV="1">
            <a:off x="515939" y="4149008"/>
            <a:ext cx="4590050" cy="2160025"/>
          </a:xfrm>
          <a:prstGeom prst="bentConnector5">
            <a:avLst>
              <a:gd name="adj1" fmla="val -4980"/>
              <a:gd name="adj2" fmla="val 17377"/>
              <a:gd name="adj3" fmla="val 104980"/>
            </a:avLst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Verbindingslijn: gebogen 55"/>
          <p:cNvCxnSpPr>
            <a:cxnSpLocks/>
            <a:stCxn id="71" idx="3"/>
            <a:endCxn id="105" idx="1"/>
          </p:cNvCxnSpPr>
          <p:nvPr/>
        </p:nvCxnSpPr>
        <p:spPr>
          <a:xfrm flipH="1" flipV="1">
            <a:off x="515939" y="4149008"/>
            <a:ext cx="1710019" cy="1440017"/>
          </a:xfrm>
          <a:prstGeom prst="bentConnector5">
            <a:avLst>
              <a:gd name="adj1" fmla="val -13368"/>
              <a:gd name="adj2" fmla="val 24367"/>
              <a:gd name="adj3" fmla="val 113368"/>
            </a:avLst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kstvak 61"/>
          <p:cNvSpPr txBox="1"/>
          <p:nvPr/>
        </p:nvSpPr>
        <p:spPr>
          <a:xfrm>
            <a:off x="8706029" y="2348988"/>
            <a:ext cx="1440016" cy="450005"/>
          </a:xfrm>
          <a:prstGeom prst="borderCallout1">
            <a:avLst>
              <a:gd name="adj1" fmla="val 18750"/>
              <a:gd name="adj2" fmla="val -8333"/>
              <a:gd name="adj3" fmla="val 201215"/>
              <a:gd name="adj4" fmla="val -75357"/>
            </a:avLst>
          </a:prstGeom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>
                <a:solidFill>
                  <a:schemeClr val="tx1"/>
                </a:solidFill>
              </a:rPr>
              <a:t>At </a:t>
            </a:r>
            <a:r>
              <a:rPr lang="nl-BE" b="0" dirty="0" err="1">
                <a:solidFill>
                  <a:schemeClr val="tx1"/>
                </a:solidFill>
              </a:rPr>
              <a:t>the</a:t>
            </a:r>
            <a:r>
              <a:rPr lang="nl-BE" b="0" dirty="0">
                <a:solidFill>
                  <a:schemeClr val="tx1"/>
                </a:solidFill>
              </a:rPr>
              <a:t> end of 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each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engage</a:t>
            </a:r>
            <a:r>
              <a:rPr lang="nl-BE" b="0" dirty="0">
                <a:solidFill>
                  <a:schemeClr val="tx1"/>
                </a:solidFill>
              </a:rPr>
              <a:t> route.</a:t>
            </a:r>
          </a:p>
        </p:txBody>
      </p:sp>
      <p:sp>
        <p:nvSpPr>
          <p:cNvPr id="63" name="Rechthoek 62"/>
          <p:cNvSpPr/>
          <p:nvPr/>
        </p:nvSpPr>
        <p:spPr>
          <a:xfrm>
            <a:off x="965941" y="2618991"/>
            <a:ext cx="180003" cy="18000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endParaRPr lang="nl-BE" sz="1000"/>
          </a:p>
        </p:txBody>
      </p:sp>
      <p:cxnSp>
        <p:nvCxnSpPr>
          <p:cNvPr id="65" name="Rechte verbindingslijn met pijl 64"/>
          <p:cNvCxnSpPr>
            <a:cxnSpLocks/>
            <a:stCxn id="63" idx="3"/>
          </p:cNvCxnSpPr>
          <p:nvPr/>
        </p:nvCxnSpPr>
        <p:spPr>
          <a:xfrm flipV="1">
            <a:off x="1145944" y="2708992"/>
            <a:ext cx="180002" cy="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312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a </a:t>
            </a:r>
            <a:r>
              <a:rPr lang="nl-BE" dirty="0" err="1"/>
              <a:t>process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holds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ai in a </a:t>
            </a:r>
            <a:r>
              <a:rPr lang="nl-BE" dirty="0" err="1"/>
              <a:t>patrol</a:t>
            </a:r>
            <a:r>
              <a:rPr lang="nl-BE" dirty="0"/>
              <a:t> zone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engages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ai in </a:t>
            </a:r>
            <a:r>
              <a:rPr lang="nl-BE" dirty="0" err="1"/>
              <a:t>an</a:t>
            </a:r>
            <a:r>
              <a:rPr lang="nl-BE" dirty="0"/>
              <a:t> </a:t>
            </a:r>
            <a:r>
              <a:rPr lang="nl-BE" dirty="0" err="1"/>
              <a:t>engage</a:t>
            </a:r>
            <a:r>
              <a:rPr lang="nl-BE" dirty="0"/>
              <a:t> zone.</a:t>
            </a:r>
          </a:p>
        </p:txBody>
      </p:sp>
      <p:sp>
        <p:nvSpPr>
          <p:cNvPr id="4" name="Ovaal 3"/>
          <p:cNvSpPr/>
          <p:nvPr/>
        </p:nvSpPr>
        <p:spPr>
          <a:xfrm>
            <a:off x="1145945" y="5229021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1865953" y="5139019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1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1685951" y="6039029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186001" y="2618991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al 20"/>
          <p:cNvSpPr/>
          <p:nvPr/>
        </p:nvSpPr>
        <p:spPr>
          <a:xfrm>
            <a:off x="9966043" y="5499023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10866053" y="5679025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4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8" name="Vrije vorm: vorm 27"/>
          <p:cNvSpPr/>
          <p:nvPr/>
        </p:nvSpPr>
        <p:spPr>
          <a:xfrm>
            <a:off x="3035966" y="2877424"/>
            <a:ext cx="2315361" cy="3573710"/>
          </a:xfrm>
          <a:custGeom>
            <a:avLst/>
            <a:gdLst>
              <a:gd name="connsiteX0" fmla="*/ 0 w 2315361"/>
              <a:gd name="connsiteY0" fmla="*/ 134224 h 3573710"/>
              <a:gd name="connsiteX1" fmla="*/ 1837189 w 2315361"/>
              <a:gd name="connsiteY1" fmla="*/ 0 h 3573710"/>
              <a:gd name="connsiteX2" fmla="*/ 2315361 w 2315361"/>
              <a:gd name="connsiteY2" fmla="*/ 3187816 h 3573710"/>
              <a:gd name="connsiteX3" fmla="*/ 360727 w 2315361"/>
              <a:gd name="connsiteY3" fmla="*/ 3573710 h 3573710"/>
              <a:gd name="connsiteX4" fmla="*/ 0 w 2315361"/>
              <a:gd name="connsiteY4" fmla="*/ 134224 h 357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361" h="3573710">
                <a:moveTo>
                  <a:pt x="0" y="134224"/>
                </a:moveTo>
                <a:lnTo>
                  <a:pt x="1837189" y="0"/>
                </a:lnTo>
                <a:lnTo>
                  <a:pt x="2315361" y="3187816"/>
                </a:lnTo>
                <a:lnTo>
                  <a:pt x="360727" y="3573710"/>
                </a:lnTo>
                <a:lnTo>
                  <a:pt x="0" y="134224"/>
                </a:lnTo>
                <a:close/>
              </a:path>
            </a:pathLst>
          </a:cu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lt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5116751" y="5769026"/>
            <a:ext cx="990010" cy="430887"/>
          </a:xfrm>
          <a:prstGeom prst="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PATROL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1" name="Tekstvak 30"/>
          <p:cNvSpPr txBox="1"/>
          <p:nvPr/>
        </p:nvSpPr>
        <p:spPr>
          <a:xfrm flipH="1">
            <a:off x="425937" y="2978995"/>
            <a:ext cx="1800020" cy="1170013"/>
          </a:xfrm>
          <a:prstGeom prst="borderCallout1">
            <a:avLst>
              <a:gd name="adj1" fmla="val 18750"/>
              <a:gd name="adj2" fmla="val -8333"/>
              <a:gd name="adj3" fmla="val 107576"/>
              <a:gd name="adj4" fmla="val -52060"/>
            </a:avLst>
          </a:prstGeom>
          <a:solidFill>
            <a:schemeClr val="accent1"/>
          </a:solidFill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>
                <a:solidFill>
                  <a:schemeClr val="tx1"/>
                </a:solidFill>
              </a:rPr>
              <a:t>AI_CAS_ZONE </a:t>
            </a:r>
            <a:r>
              <a:rPr lang="nl-BE" b="0" dirty="0" err="1">
                <a:solidFill>
                  <a:schemeClr val="tx1"/>
                </a:solidFill>
              </a:rPr>
              <a:t>holds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the</a:t>
            </a:r>
            <a:r>
              <a:rPr lang="nl-BE" b="0" dirty="0">
                <a:solidFill>
                  <a:schemeClr val="tx1"/>
                </a:solidFill>
              </a:rPr>
              <a:t> AI </a:t>
            </a:r>
            <a:r>
              <a:rPr lang="nl-BE" b="0" dirty="0" err="1">
                <a:solidFill>
                  <a:schemeClr val="tx1"/>
                </a:solidFill>
              </a:rPr>
              <a:t>assigned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with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Close Air Support </a:t>
            </a:r>
          </a:p>
          <a:p>
            <a:r>
              <a:rPr lang="nl-BE" b="0" dirty="0">
                <a:solidFill>
                  <a:schemeClr val="tx1"/>
                </a:solidFill>
              </a:rPr>
              <a:t>in </a:t>
            </a:r>
            <a:r>
              <a:rPr lang="nl-BE" b="0" dirty="0" err="1">
                <a:solidFill>
                  <a:schemeClr val="tx1"/>
                </a:solidFill>
              </a:rPr>
              <a:t>the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Patrol</a:t>
            </a:r>
            <a:r>
              <a:rPr lang="nl-BE" b="0" dirty="0">
                <a:solidFill>
                  <a:schemeClr val="tx1"/>
                </a:solidFill>
              </a:rPr>
              <a:t> Zone </a:t>
            </a:r>
            <a:r>
              <a:rPr lang="nl-BE" b="0" dirty="0" err="1">
                <a:solidFill>
                  <a:schemeClr val="tx1"/>
                </a:solidFill>
              </a:rPr>
              <a:t>until</a:t>
            </a:r>
            <a:r>
              <a:rPr lang="nl-BE" b="0" dirty="0">
                <a:solidFill>
                  <a:schemeClr val="tx1"/>
                </a:solidFill>
              </a:rPr>
              <a:t> </a:t>
            </a:r>
          </a:p>
          <a:p>
            <a:r>
              <a:rPr lang="nl-BE" b="0" dirty="0" err="1">
                <a:solidFill>
                  <a:schemeClr val="tx1"/>
                </a:solidFill>
              </a:rPr>
              <a:t>commanded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to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Engage</a:t>
            </a:r>
            <a:r>
              <a:rPr lang="nl-BE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6" name="Ovaal 25"/>
          <p:cNvSpPr/>
          <p:nvPr/>
        </p:nvSpPr>
        <p:spPr>
          <a:xfrm>
            <a:off x="6816008" y="3429000"/>
            <a:ext cx="2340026" cy="23400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5" name="Tekstvak 24"/>
          <p:cNvSpPr txBox="1"/>
          <p:nvPr/>
        </p:nvSpPr>
        <p:spPr>
          <a:xfrm>
            <a:off x="8436026" y="5319021"/>
            <a:ext cx="990010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ENGAGE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9" name="Ovaal 28"/>
          <p:cNvSpPr/>
          <p:nvPr/>
        </p:nvSpPr>
        <p:spPr>
          <a:xfrm>
            <a:off x="8076022" y="3699003"/>
            <a:ext cx="540006" cy="54000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Afbeelding 3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6022" y="3789004"/>
            <a:ext cx="540006" cy="327783"/>
          </a:xfrm>
          <a:prstGeom prst="rect">
            <a:avLst/>
          </a:prstGeom>
        </p:spPr>
      </p:pic>
      <p:sp>
        <p:nvSpPr>
          <p:cNvPr id="33" name="Ovaal 32"/>
          <p:cNvSpPr/>
          <p:nvPr/>
        </p:nvSpPr>
        <p:spPr>
          <a:xfrm>
            <a:off x="7536016" y="4869016"/>
            <a:ext cx="540006" cy="54000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Afbeelding 3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6016" y="4959017"/>
            <a:ext cx="540006" cy="327783"/>
          </a:xfrm>
          <a:prstGeom prst="rect">
            <a:avLst/>
          </a:prstGeom>
        </p:spPr>
      </p:pic>
      <p:sp>
        <p:nvSpPr>
          <p:cNvPr id="35" name="Ovaal 34"/>
          <p:cNvSpPr/>
          <p:nvPr/>
        </p:nvSpPr>
        <p:spPr>
          <a:xfrm>
            <a:off x="8346025" y="4419011"/>
            <a:ext cx="540006" cy="54000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Afbeelding 3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46025" y="4509012"/>
            <a:ext cx="540006" cy="327783"/>
          </a:xfrm>
          <a:prstGeom prst="rect">
            <a:avLst/>
          </a:prstGeom>
        </p:spPr>
      </p:pic>
      <p:sp>
        <p:nvSpPr>
          <p:cNvPr id="37" name="Ovaal 36"/>
          <p:cNvSpPr/>
          <p:nvPr/>
        </p:nvSpPr>
        <p:spPr>
          <a:xfrm>
            <a:off x="8346025" y="2798993"/>
            <a:ext cx="540006" cy="54000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Afbeelding 37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46025" y="2888994"/>
            <a:ext cx="540006" cy="327783"/>
          </a:xfrm>
          <a:prstGeom prst="rect">
            <a:avLst/>
          </a:prstGeom>
        </p:spPr>
      </p:pic>
      <p:sp>
        <p:nvSpPr>
          <p:cNvPr id="39" name="Ovaal 38"/>
          <p:cNvSpPr/>
          <p:nvPr/>
        </p:nvSpPr>
        <p:spPr>
          <a:xfrm>
            <a:off x="7716018" y="6129030"/>
            <a:ext cx="540006" cy="54000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Afbeelding 39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6018" y="6219031"/>
            <a:ext cx="540006" cy="327783"/>
          </a:xfrm>
          <a:prstGeom prst="rect">
            <a:avLst/>
          </a:prstGeom>
        </p:spPr>
      </p:pic>
      <p:sp>
        <p:nvSpPr>
          <p:cNvPr id="41" name="Tekstvak 40"/>
          <p:cNvSpPr txBox="1"/>
          <p:nvPr/>
        </p:nvSpPr>
        <p:spPr>
          <a:xfrm flipH="1">
            <a:off x="5195990" y="2078985"/>
            <a:ext cx="1800020" cy="1170013"/>
          </a:xfrm>
          <a:prstGeom prst="borderCallout1">
            <a:avLst>
              <a:gd name="adj1" fmla="val 18750"/>
              <a:gd name="adj2" fmla="val -8333"/>
              <a:gd name="adj3" fmla="val 115463"/>
              <a:gd name="adj4" fmla="val -46933"/>
            </a:avLst>
          </a:prstGeom>
          <a:solidFill>
            <a:schemeClr val="accent1"/>
          </a:solidFill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>
                <a:solidFill>
                  <a:schemeClr val="tx1"/>
                </a:solidFill>
              </a:rPr>
              <a:t>AI_CAS_ZONE </a:t>
            </a:r>
            <a:r>
              <a:rPr lang="nl-BE" b="0" dirty="0" err="1">
                <a:solidFill>
                  <a:schemeClr val="tx1"/>
                </a:solidFill>
              </a:rPr>
              <a:t>engages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the</a:t>
            </a:r>
            <a:endParaRPr lang="nl-BE" b="0" dirty="0">
              <a:solidFill>
                <a:schemeClr val="tx1"/>
              </a:solidFill>
            </a:endParaRPr>
          </a:p>
          <a:p>
            <a:r>
              <a:rPr lang="nl-BE" b="0" dirty="0">
                <a:solidFill>
                  <a:schemeClr val="tx1"/>
                </a:solidFill>
              </a:rPr>
              <a:t>targets in </a:t>
            </a:r>
            <a:r>
              <a:rPr lang="nl-BE" b="0" dirty="0" err="1">
                <a:solidFill>
                  <a:schemeClr val="tx1"/>
                </a:solidFill>
              </a:rPr>
              <a:t>the</a:t>
            </a:r>
            <a:r>
              <a:rPr lang="nl-BE" b="0" dirty="0">
                <a:solidFill>
                  <a:schemeClr val="tx1"/>
                </a:solidFill>
              </a:rPr>
              <a:t> Engagement</a:t>
            </a:r>
          </a:p>
          <a:p>
            <a:r>
              <a:rPr lang="nl-BE" b="0" dirty="0">
                <a:solidFill>
                  <a:schemeClr val="tx1"/>
                </a:solidFill>
              </a:rPr>
              <a:t>Zone </a:t>
            </a:r>
            <a:r>
              <a:rPr lang="nl-BE" b="0" dirty="0" err="1">
                <a:solidFill>
                  <a:schemeClr val="tx1"/>
                </a:solidFill>
              </a:rPr>
              <a:t>when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commanded</a:t>
            </a:r>
            <a:endParaRPr lang="nl-BE" b="0" dirty="0">
              <a:solidFill>
                <a:schemeClr val="tx1"/>
              </a:solidFill>
            </a:endParaRPr>
          </a:p>
          <a:p>
            <a:r>
              <a:rPr lang="nl-BE" b="0" dirty="0" err="1">
                <a:solidFill>
                  <a:schemeClr val="tx1"/>
                </a:solidFill>
              </a:rPr>
              <a:t>to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Engage</a:t>
            </a:r>
            <a:r>
              <a:rPr lang="nl-BE" b="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1913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 </a:t>
            </a:r>
            <a:r>
              <a:rPr lang="nl-BE" dirty="0" err="1"/>
              <a:t>process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needs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started</a:t>
            </a:r>
            <a:r>
              <a:rPr lang="nl-BE" dirty="0"/>
              <a:t>.</a:t>
            </a:r>
          </a:p>
        </p:txBody>
      </p:sp>
      <p:sp>
        <p:nvSpPr>
          <p:cNvPr id="4" name="Ovaal 3"/>
          <p:cNvSpPr/>
          <p:nvPr/>
        </p:nvSpPr>
        <p:spPr>
          <a:xfrm>
            <a:off x="1145945" y="5229021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1865953" y="5139019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1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235946" y="6137423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1415947" y="5499023"/>
            <a:ext cx="540007" cy="540007"/>
            <a:chOff x="3665972" y="2888994"/>
            <a:chExt cx="540007" cy="540007"/>
          </a:xfrm>
        </p:grpSpPr>
        <p:sp>
          <p:nvSpPr>
            <p:cNvPr id="8" name="Ovaal 7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" name="Rechte verbindingslijn 9"/>
          <p:cNvCxnSpPr/>
          <p:nvPr/>
        </p:nvCxnSpPr>
        <p:spPr>
          <a:xfrm>
            <a:off x="1685951" y="6039029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186001" y="2618991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al 20"/>
          <p:cNvSpPr/>
          <p:nvPr/>
        </p:nvSpPr>
        <p:spPr>
          <a:xfrm>
            <a:off x="9966043" y="5499023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10866053" y="5679025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4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8" name="Vrije vorm: vorm 27"/>
          <p:cNvSpPr/>
          <p:nvPr/>
        </p:nvSpPr>
        <p:spPr>
          <a:xfrm>
            <a:off x="3035966" y="2877424"/>
            <a:ext cx="2315361" cy="3573710"/>
          </a:xfrm>
          <a:custGeom>
            <a:avLst/>
            <a:gdLst>
              <a:gd name="connsiteX0" fmla="*/ 0 w 2315361"/>
              <a:gd name="connsiteY0" fmla="*/ 134224 h 3573710"/>
              <a:gd name="connsiteX1" fmla="*/ 1837189 w 2315361"/>
              <a:gd name="connsiteY1" fmla="*/ 0 h 3573710"/>
              <a:gd name="connsiteX2" fmla="*/ 2315361 w 2315361"/>
              <a:gd name="connsiteY2" fmla="*/ 3187816 h 3573710"/>
              <a:gd name="connsiteX3" fmla="*/ 360727 w 2315361"/>
              <a:gd name="connsiteY3" fmla="*/ 3573710 h 3573710"/>
              <a:gd name="connsiteX4" fmla="*/ 0 w 2315361"/>
              <a:gd name="connsiteY4" fmla="*/ 134224 h 357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361" h="3573710">
                <a:moveTo>
                  <a:pt x="0" y="134224"/>
                </a:moveTo>
                <a:lnTo>
                  <a:pt x="1837189" y="0"/>
                </a:lnTo>
                <a:lnTo>
                  <a:pt x="2315361" y="3187816"/>
                </a:lnTo>
                <a:lnTo>
                  <a:pt x="360727" y="3573710"/>
                </a:lnTo>
                <a:lnTo>
                  <a:pt x="0" y="134224"/>
                </a:lnTo>
                <a:close/>
              </a:path>
            </a:pathLst>
          </a:cu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lt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5116751" y="5769026"/>
            <a:ext cx="990010" cy="430887"/>
          </a:xfrm>
          <a:prstGeom prst="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PATROL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0" name="Afgeronde rechthoek 11"/>
          <p:cNvSpPr/>
          <p:nvPr/>
        </p:nvSpPr>
        <p:spPr>
          <a:xfrm>
            <a:off x="605939" y="5049018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Start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2675962" y="2528991"/>
            <a:ext cx="1440016" cy="720008"/>
          </a:xfrm>
          <a:prstGeom prst="borderCallout1">
            <a:avLst>
              <a:gd name="adj1" fmla="val 18750"/>
              <a:gd name="adj2" fmla="val -8333"/>
              <a:gd name="adj3" fmla="val 351983"/>
              <a:gd name="adj4" fmla="val -111249"/>
            </a:avLst>
          </a:prstGeom>
          <a:solidFill>
            <a:schemeClr val="accent1"/>
          </a:solidFill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>
                <a:solidFill>
                  <a:schemeClr val="tx1"/>
                </a:solidFill>
              </a:rPr>
              <a:t>Start </a:t>
            </a:r>
            <a:r>
              <a:rPr lang="nl-BE" b="0" dirty="0" err="1">
                <a:solidFill>
                  <a:schemeClr val="tx1"/>
                </a:solidFill>
              </a:rPr>
              <a:t>the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AI_CAS_ZONE 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Processs</a:t>
            </a:r>
            <a:endParaRPr lang="nl-BE" b="0" dirty="0">
              <a:solidFill>
                <a:schemeClr val="tx1"/>
              </a:solidFill>
            </a:endParaRPr>
          </a:p>
        </p:txBody>
      </p:sp>
      <p:sp>
        <p:nvSpPr>
          <p:cNvPr id="26" name="Ovaal 25"/>
          <p:cNvSpPr/>
          <p:nvPr/>
        </p:nvSpPr>
        <p:spPr>
          <a:xfrm>
            <a:off x="6816008" y="3429000"/>
            <a:ext cx="2340026" cy="23400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5" name="Tekstvak 24"/>
          <p:cNvSpPr txBox="1"/>
          <p:nvPr/>
        </p:nvSpPr>
        <p:spPr>
          <a:xfrm>
            <a:off x="8436026" y="5319021"/>
            <a:ext cx="990010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ENGAGE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9" name="Ovaal 28"/>
          <p:cNvSpPr/>
          <p:nvPr/>
        </p:nvSpPr>
        <p:spPr>
          <a:xfrm>
            <a:off x="8076022" y="3699003"/>
            <a:ext cx="540006" cy="54000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Afbeelding 31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6022" y="3789004"/>
            <a:ext cx="540006" cy="327783"/>
          </a:xfrm>
          <a:prstGeom prst="rect">
            <a:avLst/>
          </a:prstGeom>
        </p:spPr>
      </p:pic>
      <p:sp>
        <p:nvSpPr>
          <p:cNvPr id="33" name="Ovaal 32"/>
          <p:cNvSpPr/>
          <p:nvPr/>
        </p:nvSpPr>
        <p:spPr>
          <a:xfrm>
            <a:off x="7536016" y="4869016"/>
            <a:ext cx="540006" cy="54000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Afbeelding 33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6016" y="4959017"/>
            <a:ext cx="540006" cy="327783"/>
          </a:xfrm>
          <a:prstGeom prst="rect">
            <a:avLst/>
          </a:prstGeom>
        </p:spPr>
      </p:pic>
      <p:sp>
        <p:nvSpPr>
          <p:cNvPr id="35" name="Ovaal 34"/>
          <p:cNvSpPr/>
          <p:nvPr/>
        </p:nvSpPr>
        <p:spPr>
          <a:xfrm>
            <a:off x="8346025" y="4419011"/>
            <a:ext cx="540006" cy="54000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Afbeelding 3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46025" y="4509012"/>
            <a:ext cx="540006" cy="327783"/>
          </a:xfrm>
          <a:prstGeom prst="rect">
            <a:avLst/>
          </a:prstGeom>
        </p:spPr>
      </p:pic>
      <p:sp>
        <p:nvSpPr>
          <p:cNvPr id="37" name="Ovaal 36"/>
          <p:cNvSpPr/>
          <p:nvPr/>
        </p:nvSpPr>
        <p:spPr>
          <a:xfrm>
            <a:off x="8346025" y="2798993"/>
            <a:ext cx="540006" cy="54000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Afbeelding 37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46025" y="2888994"/>
            <a:ext cx="540006" cy="327783"/>
          </a:xfrm>
          <a:prstGeom prst="rect">
            <a:avLst/>
          </a:prstGeom>
        </p:spPr>
      </p:pic>
      <p:sp>
        <p:nvSpPr>
          <p:cNvPr id="39" name="Ovaal 38"/>
          <p:cNvSpPr/>
          <p:nvPr/>
        </p:nvSpPr>
        <p:spPr>
          <a:xfrm>
            <a:off x="7716018" y="6129030"/>
            <a:ext cx="540006" cy="54000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Afbeelding 39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6018" y="6219031"/>
            <a:ext cx="540006" cy="32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86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Vrije vorm: vorm 25"/>
          <p:cNvSpPr/>
          <p:nvPr/>
        </p:nvSpPr>
        <p:spPr>
          <a:xfrm>
            <a:off x="3035966" y="2877424"/>
            <a:ext cx="2315361" cy="3573710"/>
          </a:xfrm>
          <a:custGeom>
            <a:avLst/>
            <a:gdLst>
              <a:gd name="connsiteX0" fmla="*/ 0 w 2315361"/>
              <a:gd name="connsiteY0" fmla="*/ 134224 h 3573710"/>
              <a:gd name="connsiteX1" fmla="*/ 1837189 w 2315361"/>
              <a:gd name="connsiteY1" fmla="*/ 0 h 3573710"/>
              <a:gd name="connsiteX2" fmla="*/ 2315361 w 2315361"/>
              <a:gd name="connsiteY2" fmla="*/ 3187816 h 3573710"/>
              <a:gd name="connsiteX3" fmla="*/ 360727 w 2315361"/>
              <a:gd name="connsiteY3" fmla="*/ 3573710 h 3573710"/>
              <a:gd name="connsiteX4" fmla="*/ 0 w 2315361"/>
              <a:gd name="connsiteY4" fmla="*/ 134224 h 357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361" h="3573710">
                <a:moveTo>
                  <a:pt x="0" y="134224"/>
                </a:moveTo>
                <a:lnTo>
                  <a:pt x="1837189" y="0"/>
                </a:lnTo>
                <a:lnTo>
                  <a:pt x="2315361" y="3187816"/>
                </a:lnTo>
                <a:lnTo>
                  <a:pt x="360727" y="3573710"/>
                </a:lnTo>
                <a:lnTo>
                  <a:pt x="0" y="134224"/>
                </a:lnTo>
                <a:close/>
              </a:path>
            </a:pathLst>
          </a:cu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lt1"/>
              </a:solidFill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5116751" y="5769026"/>
            <a:ext cx="990010" cy="430887"/>
          </a:xfrm>
          <a:prstGeom prst="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PATROL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9" name="Ovaal 28"/>
          <p:cNvSpPr/>
          <p:nvPr/>
        </p:nvSpPr>
        <p:spPr>
          <a:xfrm>
            <a:off x="6816008" y="3429000"/>
            <a:ext cx="2340026" cy="23400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0" name="Tekstvak 29"/>
          <p:cNvSpPr txBox="1"/>
          <p:nvPr/>
        </p:nvSpPr>
        <p:spPr>
          <a:xfrm>
            <a:off x="8436026" y="5319021"/>
            <a:ext cx="990010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ENGAGE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1" name="Ovaal 30"/>
          <p:cNvSpPr/>
          <p:nvPr/>
        </p:nvSpPr>
        <p:spPr>
          <a:xfrm>
            <a:off x="8076022" y="3699003"/>
            <a:ext cx="540006" cy="54000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Afbeelding 3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6022" y="3789004"/>
            <a:ext cx="540006" cy="327783"/>
          </a:xfrm>
          <a:prstGeom prst="rect">
            <a:avLst/>
          </a:prstGeom>
        </p:spPr>
      </p:pic>
      <p:sp>
        <p:nvSpPr>
          <p:cNvPr id="33" name="Ovaal 32"/>
          <p:cNvSpPr/>
          <p:nvPr/>
        </p:nvSpPr>
        <p:spPr>
          <a:xfrm>
            <a:off x="7536016" y="4869016"/>
            <a:ext cx="540006" cy="54000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Afbeelding 3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6016" y="4959017"/>
            <a:ext cx="540006" cy="327783"/>
          </a:xfrm>
          <a:prstGeom prst="rect">
            <a:avLst/>
          </a:prstGeom>
        </p:spPr>
      </p:pic>
      <p:sp>
        <p:nvSpPr>
          <p:cNvPr id="35" name="Ovaal 34"/>
          <p:cNvSpPr/>
          <p:nvPr/>
        </p:nvSpPr>
        <p:spPr>
          <a:xfrm>
            <a:off x="8346025" y="4419011"/>
            <a:ext cx="540006" cy="54000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Afbeelding 3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46025" y="4509012"/>
            <a:ext cx="540006" cy="327783"/>
          </a:xfrm>
          <a:prstGeom prst="rect">
            <a:avLst/>
          </a:prstGeom>
        </p:spPr>
      </p:pic>
      <p:sp>
        <p:nvSpPr>
          <p:cNvPr id="37" name="Ovaal 36"/>
          <p:cNvSpPr/>
          <p:nvPr/>
        </p:nvSpPr>
        <p:spPr>
          <a:xfrm>
            <a:off x="8346025" y="2798993"/>
            <a:ext cx="540006" cy="54000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Afbeelding 37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46025" y="2888994"/>
            <a:ext cx="540006" cy="327783"/>
          </a:xfrm>
          <a:prstGeom prst="rect">
            <a:avLst/>
          </a:prstGeom>
        </p:spPr>
      </p:pic>
      <p:sp>
        <p:nvSpPr>
          <p:cNvPr id="39" name="Ovaal 38"/>
          <p:cNvSpPr/>
          <p:nvPr/>
        </p:nvSpPr>
        <p:spPr>
          <a:xfrm>
            <a:off x="7716018" y="6129030"/>
            <a:ext cx="540006" cy="54000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Afbeelding 39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6018" y="6219031"/>
            <a:ext cx="540006" cy="3277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routes </a:t>
            </a:r>
            <a:r>
              <a:rPr lang="nl-BE" dirty="0" err="1"/>
              <a:t>the</a:t>
            </a:r>
            <a:r>
              <a:rPr lang="nl-BE" dirty="0"/>
              <a:t> AI </a:t>
            </a:r>
            <a:r>
              <a:rPr lang="nl-BE" dirty="0" err="1"/>
              <a:t>to</a:t>
            </a:r>
            <a:r>
              <a:rPr lang="nl-BE" dirty="0"/>
              <a:t> random points in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patrol</a:t>
            </a:r>
            <a:r>
              <a:rPr lang="nl-BE" dirty="0"/>
              <a:t> zone.</a:t>
            </a:r>
          </a:p>
        </p:txBody>
      </p:sp>
      <p:sp>
        <p:nvSpPr>
          <p:cNvPr id="4" name="Ovaal 3"/>
          <p:cNvSpPr/>
          <p:nvPr/>
        </p:nvSpPr>
        <p:spPr>
          <a:xfrm>
            <a:off x="1145945" y="5229021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1865953" y="5139019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1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955954" y="6227424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7" name="Groep 6"/>
          <p:cNvGrpSpPr/>
          <p:nvPr/>
        </p:nvGrpSpPr>
        <p:grpSpPr>
          <a:xfrm rot="4245842">
            <a:off x="2119836" y="5572904"/>
            <a:ext cx="540007" cy="540007"/>
            <a:chOff x="3665972" y="2888994"/>
            <a:chExt cx="540007" cy="540007"/>
          </a:xfrm>
        </p:grpSpPr>
        <p:sp>
          <p:nvSpPr>
            <p:cNvPr id="8" name="Ovaal 7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" name="Rechte verbindingslijn 9"/>
          <p:cNvCxnSpPr/>
          <p:nvPr/>
        </p:nvCxnSpPr>
        <p:spPr>
          <a:xfrm>
            <a:off x="1685951" y="6039029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al 20"/>
          <p:cNvSpPr/>
          <p:nvPr/>
        </p:nvSpPr>
        <p:spPr>
          <a:xfrm>
            <a:off x="9966043" y="5499023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10866053" y="5679025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4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9" name="Afgeronde rechthoek 11"/>
          <p:cNvSpPr/>
          <p:nvPr/>
        </p:nvSpPr>
        <p:spPr>
          <a:xfrm>
            <a:off x="1235946" y="5589024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Route</a:t>
            </a:r>
          </a:p>
        </p:txBody>
      </p:sp>
      <p:cxnSp>
        <p:nvCxnSpPr>
          <p:cNvPr id="11" name="Rechte verbindingslijn met pijl 10"/>
          <p:cNvCxnSpPr>
            <a:cxnSpLocks/>
            <a:stCxn id="9" idx="0"/>
          </p:cNvCxnSpPr>
          <p:nvPr/>
        </p:nvCxnSpPr>
        <p:spPr>
          <a:xfrm flipV="1">
            <a:off x="2644769" y="5589024"/>
            <a:ext cx="1741212" cy="164929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/>
          <p:cNvSpPr txBox="1"/>
          <p:nvPr/>
        </p:nvSpPr>
        <p:spPr>
          <a:xfrm>
            <a:off x="2675961" y="2528991"/>
            <a:ext cx="1710019" cy="810008"/>
          </a:xfrm>
          <a:prstGeom prst="borderCallout1">
            <a:avLst>
              <a:gd name="adj1" fmla="val 18750"/>
              <a:gd name="adj2" fmla="val -8333"/>
              <a:gd name="adj3" fmla="val 376839"/>
              <a:gd name="adj4" fmla="val -66453"/>
            </a:avLst>
          </a:prstGeom>
          <a:solidFill>
            <a:schemeClr val="accent1"/>
          </a:solidFill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>
                <a:solidFill>
                  <a:schemeClr val="tx1"/>
                </a:solidFill>
              </a:rPr>
              <a:t>The AI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is </a:t>
            </a:r>
            <a:r>
              <a:rPr lang="nl-BE" b="0" dirty="0" err="1">
                <a:solidFill>
                  <a:schemeClr val="tx1"/>
                </a:solidFill>
              </a:rPr>
              <a:t>assigned</a:t>
            </a:r>
            <a:r>
              <a:rPr lang="nl-BE" b="0" dirty="0">
                <a:solidFill>
                  <a:schemeClr val="tx1"/>
                </a:solidFill>
              </a:rPr>
              <a:t> a 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random point in </a:t>
            </a:r>
            <a:r>
              <a:rPr lang="nl-BE" b="0" dirty="0" err="1">
                <a:solidFill>
                  <a:schemeClr val="tx1"/>
                </a:solidFill>
              </a:rPr>
              <a:t>the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Patrol</a:t>
            </a:r>
            <a:r>
              <a:rPr lang="nl-BE" b="0" dirty="0">
                <a:solidFill>
                  <a:schemeClr val="tx1"/>
                </a:solidFill>
              </a:rPr>
              <a:t> Zone</a:t>
            </a:r>
          </a:p>
        </p:txBody>
      </p:sp>
    </p:spTree>
    <p:extLst>
      <p:ext uri="{BB962C8B-B14F-4D97-AF65-F5344CB8AC3E}">
        <p14:creationId xmlns:p14="http://schemas.microsoft.com/office/powerpoint/2010/main" val="2608081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Vrije vorm: vorm 25"/>
          <p:cNvSpPr/>
          <p:nvPr/>
        </p:nvSpPr>
        <p:spPr>
          <a:xfrm>
            <a:off x="3035966" y="2877424"/>
            <a:ext cx="2315361" cy="3573710"/>
          </a:xfrm>
          <a:custGeom>
            <a:avLst/>
            <a:gdLst>
              <a:gd name="connsiteX0" fmla="*/ 0 w 2315361"/>
              <a:gd name="connsiteY0" fmla="*/ 134224 h 3573710"/>
              <a:gd name="connsiteX1" fmla="*/ 1837189 w 2315361"/>
              <a:gd name="connsiteY1" fmla="*/ 0 h 3573710"/>
              <a:gd name="connsiteX2" fmla="*/ 2315361 w 2315361"/>
              <a:gd name="connsiteY2" fmla="*/ 3187816 h 3573710"/>
              <a:gd name="connsiteX3" fmla="*/ 360727 w 2315361"/>
              <a:gd name="connsiteY3" fmla="*/ 3573710 h 3573710"/>
              <a:gd name="connsiteX4" fmla="*/ 0 w 2315361"/>
              <a:gd name="connsiteY4" fmla="*/ 134224 h 357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361" h="3573710">
                <a:moveTo>
                  <a:pt x="0" y="134224"/>
                </a:moveTo>
                <a:lnTo>
                  <a:pt x="1837189" y="0"/>
                </a:lnTo>
                <a:lnTo>
                  <a:pt x="2315361" y="3187816"/>
                </a:lnTo>
                <a:lnTo>
                  <a:pt x="360727" y="3573710"/>
                </a:lnTo>
                <a:lnTo>
                  <a:pt x="0" y="134224"/>
                </a:lnTo>
                <a:close/>
              </a:path>
            </a:pathLst>
          </a:cu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lt1"/>
              </a:solidFill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5116751" y="5769026"/>
            <a:ext cx="990010" cy="430887"/>
          </a:xfrm>
          <a:prstGeom prst="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PATROL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9" name="Ovaal 28"/>
          <p:cNvSpPr/>
          <p:nvPr/>
        </p:nvSpPr>
        <p:spPr>
          <a:xfrm>
            <a:off x="6816008" y="3429000"/>
            <a:ext cx="2340026" cy="23400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0" name="Tekstvak 29"/>
          <p:cNvSpPr txBox="1"/>
          <p:nvPr/>
        </p:nvSpPr>
        <p:spPr>
          <a:xfrm>
            <a:off x="8436026" y="5319021"/>
            <a:ext cx="990010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ENGAGE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1" name="Ovaal 30"/>
          <p:cNvSpPr/>
          <p:nvPr/>
        </p:nvSpPr>
        <p:spPr>
          <a:xfrm>
            <a:off x="8076022" y="3699003"/>
            <a:ext cx="540006" cy="54000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Afbeelding 3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6022" y="3789004"/>
            <a:ext cx="540006" cy="327783"/>
          </a:xfrm>
          <a:prstGeom prst="rect">
            <a:avLst/>
          </a:prstGeom>
        </p:spPr>
      </p:pic>
      <p:sp>
        <p:nvSpPr>
          <p:cNvPr id="33" name="Ovaal 32"/>
          <p:cNvSpPr/>
          <p:nvPr/>
        </p:nvSpPr>
        <p:spPr>
          <a:xfrm>
            <a:off x="7536016" y="4869016"/>
            <a:ext cx="540006" cy="54000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Afbeelding 3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6016" y="4959017"/>
            <a:ext cx="540006" cy="327783"/>
          </a:xfrm>
          <a:prstGeom prst="rect">
            <a:avLst/>
          </a:prstGeom>
        </p:spPr>
      </p:pic>
      <p:sp>
        <p:nvSpPr>
          <p:cNvPr id="35" name="Ovaal 34"/>
          <p:cNvSpPr/>
          <p:nvPr/>
        </p:nvSpPr>
        <p:spPr>
          <a:xfrm>
            <a:off x="8346025" y="4419011"/>
            <a:ext cx="540006" cy="54000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Afbeelding 3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46025" y="4509012"/>
            <a:ext cx="540006" cy="327783"/>
          </a:xfrm>
          <a:prstGeom prst="rect">
            <a:avLst/>
          </a:prstGeom>
        </p:spPr>
      </p:pic>
      <p:sp>
        <p:nvSpPr>
          <p:cNvPr id="37" name="Ovaal 36"/>
          <p:cNvSpPr/>
          <p:nvPr/>
        </p:nvSpPr>
        <p:spPr>
          <a:xfrm>
            <a:off x="8346025" y="2798993"/>
            <a:ext cx="540006" cy="54000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Afbeelding 37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46025" y="2888994"/>
            <a:ext cx="540006" cy="327783"/>
          </a:xfrm>
          <a:prstGeom prst="rect">
            <a:avLst/>
          </a:prstGeom>
        </p:spPr>
      </p:pic>
      <p:sp>
        <p:nvSpPr>
          <p:cNvPr id="39" name="Ovaal 38"/>
          <p:cNvSpPr/>
          <p:nvPr/>
        </p:nvSpPr>
        <p:spPr>
          <a:xfrm>
            <a:off x="7716018" y="6129030"/>
            <a:ext cx="540006" cy="54000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Afbeelding 39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6018" y="6219031"/>
            <a:ext cx="540006" cy="3277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routes </a:t>
            </a:r>
            <a:r>
              <a:rPr lang="nl-BE" dirty="0" err="1"/>
              <a:t>the</a:t>
            </a:r>
            <a:r>
              <a:rPr lang="nl-BE" dirty="0"/>
              <a:t> ai </a:t>
            </a:r>
            <a:r>
              <a:rPr lang="nl-BE" dirty="0" err="1"/>
              <a:t>to</a:t>
            </a:r>
            <a:r>
              <a:rPr lang="nl-BE" dirty="0"/>
              <a:t> random points in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engage</a:t>
            </a:r>
            <a:r>
              <a:rPr lang="nl-BE" dirty="0"/>
              <a:t> zone </a:t>
            </a:r>
            <a:r>
              <a:rPr lang="nl-BE" dirty="0" err="1"/>
              <a:t>when</a:t>
            </a:r>
            <a:r>
              <a:rPr lang="nl-BE" dirty="0"/>
              <a:t> </a:t>
            </a:r>
            <a:r>
              <a:rPr lang="nl-BE" dirty="0" err="1"/>
              <a:t>engage</a:t>
            </a:r>
            <a:r>
              <a:rPr lang="nl-BE" dirty="0"/>
              <a:t>.</a:t>
            </a:r>
          </a:p>
        </p:txBody>
      </p:sp>
      <p:sp>
        <p:nvSpPr>
          <p:cNvPr id="4" name="Ovaal 3"/>
          <p:cNvSpPr/>
          <p:nvPr/>
        </p:nvSpPr>
        <p:spPr>
          <a:xfrm>
            <a:off x="1145945" y="5229021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1865953" y="5139019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1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935977" y="6039029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7" name="Groep 6"/>
          <p:cNvGrpSpPr/>
          <p:nvPr/>
        </p:nvGrpSpPr>
        <p:grpSpPr>
          <a:xfrm rot="4245842">
            <a:off x="4132097" y="5392902"/>
            <a:ext cx="540007" cy="540007"/>
            <a:chOff x="3665972" y="2888994"/>
            <a:chExt cx="540007" cy="540007"/>
          </a:xfrm>
        </p:grpSpPr>
        <p:sp>
          <p:nvSpPr>
            <p:cNvPr id="8" name="Ovaal 7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" name="Rechte verbindingslijn 9"/>
          <p:cNvCxnSpPr/>
          <p:nvPr/>
        </p:nvCxnSpPr>
        <p:spPr>
          <a:xfrm>
            <a:off x="1685951" y="6039029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al 20"/>
          <p:cNvSpPr/>
          <p:nvPr/>
        </p:nvSpPr>
        <p:spPr>
          <a:xfrm>
            <a:off x="9966043" y="5499023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10866053" y="5679025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4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9" name="Afgeronde rechthoek 11"/>
          <p:cNvSpPr/>
          <p:nvPr/>
        </p:nvSpPr>
        <p:spPr>
          <a:xfrm>
            <a:off x="3485971" y="5139019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 err="1"/>
              <a:t>Engage</a:t>
            </a:r>
            <a:endParaRPr lang="nl-BE" sz="1100" dirty="0"/>
          </a:p>
        </p:txBody>
      </p:sp>
      <p:sp>
        <p:nvSpPr>
          <p:cNvPr id="25" name="Tekstvak 24"/>
          <p:cNvSpPr txBox="1"/>
          <p:nvPr/>
        </p:nvSpPr>
        <p:spPr>
          <a:xfrm flipH="1">
            <a:off x="155934" y="2258986"/>
            <a:ext cx="2160024" cy="1170013"/>
          </a:xfrm>
          <a:prstGeom prst="borderCallout1">
            <a:avLst>
              <a:gd name="adj1" fmla="val 18750"/>
              <a:gd name="adj2" fmla="val -8333"/>
              <a:gd name="adj3" fmla="val 245628"/>
              <a:gd name="adj4" fmla="val -73444"/>
            </a:avLst>
          </a:prstGeom>
          <a:solidFill>
            <a:schemeClr val="accent1"/>
          </a:solidFill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>
                <a:solidFill>
                  <a:schemeClr val="tx1"/>
                </a:solidFill>
              </a:rPr>
              <a:t>The AI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is </a:t>
            </a:r>
            <a:r>
              <a:rPr lang="nl-BE" b="0" dirty="0" err="1">
                <a:solidFill>
                  <a:schemeClr val="tx1"/>
                </a:solidFill>
              </a:rPr>
              <a:t>commanded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to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Engage</a:t>
            </a:r>
            <a:r>
              <a:rPr lang="nl-BE" b="0" dirty="0">
                <a:solidFill>
                  <a:schemeClr val="tx1"/>
                </a:solidFill>
              </a:rPr>
              <a:t>.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It </a:t>
            </a:r>
            <a:r>
              <a:rPr lang="nl-BE" b="0" dirty="0" err="1">
                <a:solidFill>
                  <a:schemeClr val="tx1"/>
                </a:solidFill>
              </a:rPr>
              <a:t>will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fly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to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the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Engage</a:t>
            </a:r>
            <a:r>
              <a:rPr lang="nl-BE" b="0" dirty="0">
                <a:solidFill>
                  <a:schemeClr val="tx1"/>
                </a:solidFill>
              </a:rPr>
              <a:t> Zone </a:t>
            </a:r>
          </a:p>
          <a:p>
            <a:r>
              <a:rPr lang="nl-BE" b="0" dirty="0" err="1">
                <a:solidFill>
                  <a:schemeClr val="tx1"/>
                </a:solidFill>
              </a:rPr>
              <a:t>and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will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detect</a:t>
            </a:r>
            <a:r>
              <a:rPr lang="nl-BE" b="0" dirty="0">
                <a:solidFill>
                  <a:schemeClr val="tx1"/>
                </a:solidFill>
              </a:rPr>
              <a:t> Targets.</a:t>
            </a:r>
          </a:p>
        </p:txBody>
      </p:sp>
      <p:cxnSp>
        <p:nvCxnSpPr>
          <p:cNvPr id="41" name="Rechte verbindingslijn met pijl 40"/>
          <p:cNvCxnSpPr>
            <a:cxnSpLocks/>
            <a:stCxn id="9" idx="0"/>
          </p:cNvCxnSpPr>
          <p:nvPr/>
        </p:nvCxnSpPr>
        <p:spPr>
          <a:xfrm flipV="1">
            <a:off x="4657030" y="4599013"/>
            <a:ext cx="2878986" cy="974938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720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Vrije vorm: vorm 25"/>
          <p:cNvSpPr/>
          <p:nvPr/>
        </p:nvSpPr>
        <p:spPr>
          <a:xfrm>
            <a:off x="3035966" y="2877424"/>
            <a:ext cx="2315361" cy="3573710"/>
          </a:xfrm>
          <a:custGeom>
            <a:avLst/>
            <a:gdLst>
              <a:gd name="connsiteX0" fmla="*/ 0 w 2315361"/>
              <a:gd name="connsiteY0" fmla="*/ 134224 h 3573710"/>
              <a:gd name="connsiteX1" fmla="*/ 1837189 w 2315361"/>
              <a:gd name="connsiteY1" fmla="*/ 0 h 3573710"/>
              <a:gd name="connsiteX2" fmla="*/ 2315361 w 2315361"/>
              <a:gd name="connsiteY2" fmla="*/ 3187816 h 3573710"/>
              <a:gd name="connsiteX3" fmla="*/ 360727 w 2315361"/>
              <a:gd name="connsiteY3" fmla="*/ 3573710 h 3573710"/>
              <a:gd name="connsiteX4" fmla="*/ 0 w 2315361"/>
              <a:gd name="connsiteY4" fmla="*/ 134224 h 357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361" h="3573710">
                <a:moveTo>
                  <a:pt x="0" y="134224"/>
                </a:moveTo>
                <a:lnTo>
                  <a:pt x="1837189" y="0"/>
                </a:lnTo>
                <a:lnTo>
                  <a:pt x="2315361" y="3187816"/>
                </a:lnTo>
                <a:lnTo>
                  <a:pt x="360727" y="3573710"/>
                </a:lnTo>
                <a:lnTo>
                  <a:pt x="0" y="134224"/>
                </a:lnTo>
                <a:close/>
              </a:path>
            </a:pathLst>
          </a:cu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lt1"/>
              </a:solidFill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5116751" y="5769026"/>
            <a:ext cx="990010" cy="430887"/>
          </a:xfrm>
          <a:prstGeom prst="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PATROL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9" name="Ovaal 28"/>
          <p:cNvSpPr/>
          <p:nvPr/>
        </p:nvSpPr>
        <p:spPr>
          <a:xfrm>
            <a:off x="6816008" y="3429000"/>
            <a:ext cx="2340026" cy="23400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0" name="Tekstvak 29"/>
          <p:cNvSpPr txBox="1"/>
          <p:nvPr/>
        </p:nvSpPr>
        <p:spPr>
          <a:xfrm>
            <a:off x="8436026" y="5319021"/>
            <a:ext cx="990010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ENGAGE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1" name="Ovaal 30"/>
          <p:cNvSpPr/>
          <p:nvPr/>
        </p:nvSpPr>
        <p:spPr>
          <a:xfrm>
            <a:off x="8076022" y="3699003"/>
            <a:ext cx="540006" cy="54000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Afbeelding 3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6022" y="3789004"/>
            <a:ext cx="540006" cy="327783"/>
          </a:xfrm>
          <a:prstGeom prst="rect">
            <a:avLst/>
          </a:prstGeom>
        </p:spPr>
      </p:pic>
      <p:sp>
        <p:nvSpPr>
          <p:cNvPr id="33" name="Ovaal 32"/>
          <p:cNvSpPr/>
          <p:nvPr/>
        </p:nvSpPr>
        <p:spPr>
          <a:xfrm>
            <a:off x="7536016" y="4869016"/>
            <a:ext cx="540006" cy="54000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Afbeelding 3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6016" y="4959017"/>
            <a:ext cx="540006" cy="327783"/>
          </a:xfrm>
          <a:prstGeom prst="rect">
            <a:avLst/>
          </a:prstGeom>
        </p:spPr>
      </p:pic>
      <p:sp>
        <p:nvSpPr>
          <p:cNvPr id="35" name="Ovaal 34"/>
          <p:cNvSpPr/>
          <p:nvPr/>
        </p:nvSpPr>
        <p:spPr>
          <a:xfrm>
            <a:off x="8346025" y="4419011"/>
            <a:ext cx="540006" cy="54000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Afbeelding 3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46025" y="4509012"/>
            <a:ext cx="540006" cy="327783"/>
          </a:xfrm>
          <a:prstGeom prst="rect">
            <a:avLst/>
          </a:prstGeom>
        </p:spPr>
      </p:pic>
      <p:sp>
        <p:nvSpPr>
          <p:cNvPr id="37" name="Ovaal 36"/>
          <p:cNvSpPr/>
          <p:nvPr/>
        </p:nvSpPr>
        <p:spPr>
          <a:xfrm>
            <a:off x="8346025" y="2798993"/>
            <a:ext cx="540006" cy="54000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Afbeelding 37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46025" y="2888994"/>
            <a:ext cx="540006" cy="327783"/>
          </a:xfrm>
          <a:prstGeom prst="rect">
            <a:avLst/>
          </a:prstGeom>
        </p:spPr>
      </p:pic>
      <p:sp>
        <p:nvSpPr>
          <p:cNvPr id="39" name="Ovaal 38"/>
          <p:cNvSpPr/>
          <p:nvPr/>
        </p:nvSpPr>
        <p:spPr>
          <a:xfrm>
            <a:off x="7716018" y="6129030"/>
            <a:ext cx="540006" cy="54000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Afbeelding 39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6018" y="6219031"/>
            <a:ext cx="540006" cy="3277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only</a:t>
            </a:r>
            <a:r>
              <a:rPr lang="nl-BE" dirty="0"/>
              <a:t> targets in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engage</a:t>
            </a:r>
            <a:r>
              <a:rPr lang="nl-BE" dirty="0"/>
              <a:t> zone </a:t>
            </a:r>
            <a:r>
              <a:rPr lang="nl-BE" dirty="0" err="1"/>
              <a:t>will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engaged</a:t>
            </a:r>
            <a:r>
              <a:rPr lang="nl-BE" dirty="0"/>
              <a:t>.</a:t>
            </a:r>
          </a:p>
        </p:txBody>
      </p:sp>
      <p:sp>
        <p:nvSpPr>
          <p:cNvPr id="4" name="Ovaal 3"/>
          <p:cNvSpPr/>
          <p:nvPr/>
        </p:nvSpPr>
        <p:spPr>
          <a:xfrm>
            <a:off x="1145945" y="5229021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1865953" y="5139019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1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186002" y="5327414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7" name="Groep 6"/>
          <p:cNvGrpSpPr/>
          <p:nvPr/>
        </p:nvGrpSpPr>
        <p:grpSpPr>
          <a:xfrm rot="4245842">
            <a:off x="6382122" y="4681287"/>
            <a:ext cx="540007" cy="540007"/>
            <a:chOff x="3665972" y="2888994"/>
            <a:chExt cx="540007" cy="540007"/>
          </a:xfrm>
        </p:grpSpPr>
        <p:sp>
          <p:nvSpPr>
            <p:cNvPr id="8" name="Ovaal 7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" name="Rechte verbindingslijn 9"/>
          <p:cNvCxnSpPr/>
          <p:nvPr/>
        </p:nvCxnSpPr>
        <p:spPr>
          <a:xfrm>
            <a:off x="1685951" y="6039029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al 20"/>
          <p:cNvSpPr/>
          <p:nvPr/>
        </p:nvSpPr>
        <p:spPr>
          <a:xfrm>
            <a:off x="9966043" y="5499023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10866053" y="5679025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4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5" name="Tekstvak 24"/>
          <p:cNvSpPr txBox="1"/>
          <p:nvPr/>
        </p:nvSpPr>
        <p:spPr>
          <a:xfrm flipH="1">
            <a:off x="3125967" y="2348988"/>
            <a:ext cx="2160024" cy="1170013"/>
          </a:xfrm>
          <a:prstGeom prst="borderCallout1">
            <a:avLst>
              <a:gd name="adj1" fmla="val 18750"/>
              <a:gd name="adj2" fmla="val -8333"/>
              <a:gd name="adj3" fmla="val 203294"/>
              <a:gd name="adj4" fmla="val -59333"/>
            </a:avLst>
          </a:prstGeom>
          <a:solidFill>
            <a:schemeClr val="accent1"/>
          </a:solidFill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>
                <a:solidFill>
                  <a:schemeClr val="tx1"/>
                </a:solidFill>
              </a:rPr>
              <a:t>The AI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is </a:t>
            </a:r>
            <a:r>
              <a:rPr lang="nl-BE" b="0" dirty="0" err="1">
                <a:solidFill>
                  <a:schemeClr val="tx1"/>
                </a:solidFill>
              </a:rPr>
              <a:t>Engaging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the</a:t>
            </a:r>
            <a:r>
              <a:rPr lang="nl-BE" b="0" dirty="0">
                <a:solidFill>
                  <a:schemeClr val="tx1"/>
                </a:solidFill>
              </a:rPr>
              <a:t> Targets.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Only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those</a:t>
            </a:r>
            <a:r>
              <a:rPr lang="nl-BE" b="0" dirty="0">
                <a:solidFill>
                  <a:schemeClr val="tx1"/>
                </a:solidFill>
              </a:rPr>
              <a:t> Targets </a:t>
            </a:r>
            <a:r>
              <a:rPr lang="nl-BE" b="0" dirty="0" err="1">
                <a:solidFill>
                  <a:schemeClr val="tx1"/>
                </a:solidFill>
              </a:rPr>
              <a:t>within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the</a:t>
            </a:r>
            <a:r>
              <a:rPr lang="nl-BE" b="0" dirty="0">
                <a:solidFill>
                  <a:schemeClr val="tx1"/>
                </a:solidFill>
              </a:rPr>
              <a:t> Engagement Zone </a:t>
            </a:r>
            <a:r>
              <a:rPr lang="nl-BE" b="0" dirty="0" err="1">
                <a:solidFill>
                  <a:schemeClr val="tx1"/>
                </a:solidFill>
              </a:rPr>
              <a:t>will</a:t>
            </a:r>
            <a:endParaRPr lang="nl-BE" b="0" dirty="0">
              <a:solidFill>
                <a:schemeClr val="tx1"/>
              </a:solidFill>
            </a:endParaRPr>
          </a:p>
          <a:p>
            <a:r>
              <a:rPr lang="nl-BE" b="0" dirty="0" err="1">
                <a:solidFill>
                  <a:schemeClr val="tx1"/>
                </a:solidFill>
              </a:rPr>
              <a:t>be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Engaged</a:t>
            </a:r>
            <a:r>
              <a:rPr lang="nl-BE" b="0" dirty="0">
                <a:solidFill>
                  <a:schemeClr val="tx1"/>
                </a:solidFill>
              </a:rPr>
              <a:t>!</a:t>
            </a:r>
          </a:p>
        </p:txBody>
      </p:sp>
      <p:cxnSp>
        <p:nvCxnSpPr>
          <p:cNvPr id="41" name="Rechte verbindingslijn met pijl 40"/>
          <p:cNvCxnSpPr>
            <a:cxnSpLocks/>
            <a:stCxn id="9" idx="0"/>
          </p:cNvCxnSpPr>
          <p:nvPr/>
        </p:nvCxnSpPr>
        <p:spPr>
          <a:xfrm flipV="1">
            <a:off x="6907055" y="3969006"/>
            <a:ext cx="1168967" cy="893330"/>
          </a:xfrm>
          <a:prstGeom prst="straightConnector1">
            <a:avLst/>
          </a:prstGeom>
          <a:ln w="28575">
            <a:prstDash val="sysDash"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>
            <a:cxnSpLocks/>
            <a:stCxn id="8" idx="0"/>
            <a:endCxn id="36" idx="1"/>
          </p:cNvCxnSpPr>
          <p:nvPr/>
        </p:nvCxnSpPr>
        <p:spPr>
          <a:xfrm flipV="1">
            <a:off x="6907055" y="4672904"/>
            <a:ext cx="1438970" cy="189432"/>
          </a:xfrm>
          <a:prstGeom prst="straightConnector1">
            <a:avLst/>
          </a:prstGeom>
          <a:ln w="28575">
            <a:prstDash val="sysDash"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met pijl 42"/>
          <p:cNvCxnSpPr>
            <a:cxnSpLocks/>
            <a:stCxn id="9" idx="0"/>
            <a:endCxn id="34" idx="1"/>
          </p:cNvCxnSpPr>
          <p:nvPr/>
        </p:nvCxnSpPr>
        <p:spPr>
          <a:xfrm>
            <a:off x="6907055" y="4862336"/>
            <a:ext cx="628961" cy="260573"/>
          </a:xfrm>
          <a:prstGeom prst="straightConnector1">
            <a:avLst/>
          </a:prstGeom>
          <a:ln w="28575">
            <a:prstDash val="sysDash"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802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Vrije vorm: vorm 25"/>
          <p:cNvSpPr/>
          <p:nvPr/>
        </p:nvSpPr>
        <p:spPr>
          <a:xfrm>
            <a:off x="3035966" y="2877424"/>
            <a:ext cx="2315361" cy="3573710"/>
          </a:xfrm>
          <a:custGeom>
            <a:avLst/>
            <a:gdLst>
              <a:gd name="connsiteX0" fmla="*/ 0 w 2315361"/>
              <a:gd name="connsiteY0" fmla="*/ 134224 h 3573710"/>
              <a:gd name="connsiteX1" fmla="*/ 1837189 w 2315361"/>
              <a:gd name="connsiteY1" fmla="*/ 0 h 3573710"/>
              <a:gd name="connsiteX2" fmla="*/ 2315361 w 2315361"/>
              <a:gd name="connsiteY2" fmla="*/ 3187816 h 3573710"/>
              <a:gd name="connsiteX3" fmla="*/ 360727 w 2315361"/>
              <a:gd name="connsiteY3" fmla="*/ 3573710 h 3573710"/>
              <a:gd name="connsiteX4" fmla="*/ 0 w 2315361"/>
              <a:gd name="connsiteY4" fmla="*/ 134224 h 357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361" h="3573710">
                <a:moveTo>
                  <a:pt x="0" y="134224"/>
                </a:moveTo>
                <a:lnTo>
                  <a:pt x="1837189" y="0"/>
                </a:lnTo>
                <a:lnTo>
                  <a:pt x="2315361" y="3187816"/>
                </a:lnTo>
                <a:lnTo>
                  <a:pt x="360727" y="3573710"/>
                </a:lnTo>
                <a:lnTo>
                  <a:pt x="0" y="134224"/>
                </a:lnTo>
                <a:close/>
              </a:path>
            </a:pathLst>
          </a:cu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lt1"/>
              </a:solidFill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5116751" y="5769026"/>
            <a:ext cx="990010" cy="430887"/>
          </a:xfrm>
          <a:prstGeom prst="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PATROL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9" name="Ovaal 28"/>
          <p:cNvSpPr/>
          <p:nvPr/>
        </p:nvSpPr>
        <p:spPr>
          <a:xfrm>
            <a:off x="6816008" y="3429000"/>
            <a:ext cx="2340026" cy="23400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0" name="Tekstvak 29"/>
          <p:cNvSpPr txBox="1"/>
          <p:nvPr/>
        </p:nvSpPr>
        <p:spPr>
          <a:xfrm>
            <a:off x="8436026" y="5319021"/>
            <a:ext cx="990010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ENGAGE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1" name="Ovaal 30"/>
          <p:cNvSpPr/>
          <p:nvPr/>
        </p:nvSpPr>
        <p:spPr>
          <a:xfrm>
            <a:off x="8076022" y="3699003"/>
            <a:ext cx="540006" cy="54000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Afbeelding 3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6022" y="3789004"/>
            <a:ext cx="540006" cy="327783"/>
          </a:xfrm>
          <a:prstGeom prst="rect">
            <a:avLst/>
          </a:prstGeom>
        </p:spPr>
      </p:pic>
      <p:sp>
        <p:nvSpPr>
          <p:cNvPr id="33" name="Ovaal 32"/>
          <p:cNvSpPr/>
          <p:nvPr/>
        </p:nvSpPr>
        <p:spPr>
          <a:xfrm>
            <a:off x="7536016" y="4869016"/>
            <a:ext cx="540006" cy="54000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Afbeelding 3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6016" y="4959017"/>
            <a:ext cx="540006" cy="327783"/>
          </a:xfrm>
          <a:prstGeom prst="rect">
            <a:avLst/>
          </a:prstGeom>
        </p:spPr>
      </p:pic>
      <p:sp>
        <p:nvSpPr>
          <p:cNvPr id="35" name="Ovaal 34"/>
          <p:cNvSpPr/>
          <p:nvPr/>
        </p:nvSpPr>
        <p:spPr>
          <a:xfrm>
            <a:off x="8346025" y="4419011"/>
            <a:ext cx="540006" cy="54000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Afbeelding 3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46025" y="4509012"/>
            <a:ext cx="540006" cy="327783"/>
          </a:xfrm>
          <a:prstGeom prst="rect">
            <a:avLst/>
          </a:prstGeom>
        </p:spPr>
      </p:pic>
      <p:sp>
        <p:nvSpPr>
          <p:cNvPr id="37" name="Ovaal 36"/>
          <p:cNvSpPr/>
          <p:nvPr/>
        </p:nvSpPr>
        <p:spPr>
          <a:xfrm>
            <a:off x="8346025" y="2798993"/>
            <a:ext cx="540006" cy="54000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Afbeelding 37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46025" y="2888994"/>
            <a:ext cx="540006" cy="327783"/>
          </a:xfrm>
          <a:prstGeom prst="rect">
            <a:avLst/>
          </a:prstGeom>
        </p:spPr>
      </p:pic>
      <p:sp>
        <p:nvSpPr>
          <p:cNvPr id="39" name="Ovaal 38"/>
          <p:cNvSpPr/>
          <p:nvPr/>
        </p:nvSpPr>
        <p:spPr>
          <a:xfrm>
            <a:off x="7716018" y="6129030"/>
            <a:ext cx="540006" cy="54000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Afbeelding 39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6018" y="6219031"/>
            <a:ext cx="540006" cy="3277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targets </a:t>
            </a:r>
            <a:r>
              <a:rPr lang="nl-BE" dirty="0" err="1"/>
              <a:t>destroyed</a:t>
            </a:r>
            <a:r>
              <a:rPr lang="nl-BE" dirty="0"/>
              <a:t> are </a:t>
            </a:r>
            <a:r>
              <a:rPr lang="nl-BE" dirty="0" err="1"/>
              <a:t>reported</a:t>
            </a:r>
            <a:r>
              <a:rPr lang="nl-BE" dirty="0"/>
              <a:t>.</a:t>
            </a:r>
          </a:p>
        </p:txBody>
      </p:sp>
      <p:sp>
        <p:nvSpPr>
          <p:cNvPr id="4" name="Ovaal 3"/>
          <p:cNvSpPr/>
          <p:nvPr/>
        </p:nvSpPr>
        <p:spPr>
          <a:xfrm>
            <a:off x="1145945" y="5229021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1865953" y="5139019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1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546005" y="4689014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7" name="Groep 6"/>
          <p:cNvGrpSpPr/>
          <p:nvPr/>
        </p:nvGrpSpPr>
        <p:grpSpPr>
          <a:xfrm rot="4245842">
            <a:off x="6742125" y="4042887"/>
            <a:ext cx="540007" cy="540007"/>
            <a:chOff x="3665972" y="2888994"/>
            <a:chExt cx="540007" cy="540007"/>
          </a:xfrm>
        </p:grpSpPr>
        <p:sp>
          <p:nvSpPr>
            <p:cNvPr id="8" name="Ovaal 7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" name="Rechte verbindingslijn 9"/>
          <p:cNvCxnSpPr/>
          <p:nvPr/>
        </p:nvCxnSpPr>
        <p:spPr>
          <a:xfrm>
            <a:off x="1685951" y="6039029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al 20"/>
          <p:cNvSpPr/>
          <p:nvPr/>
        </p:nvSpPr>
        <p:spPr>
          <a:xfrm>
            <a:off x="9966043" y="5499023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10866053" y="5679025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4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41" name="Rechte verbindingslijn met pijl 40"/>
          <p:cNvCxnSpPr>
            <a:cxnSpLocks/>
            <a:stCxn id="9" idx="0"/>
            <a:endCxn id="32" idx="1"/>
          </p:cNvCxnSpPr>
          <p:nvPr/>
        </p:nvCxnSpPr>
        <p:spPr>
          <a:xfrm flipV="1">
            <a:off x="7267058" y="3952896"/>
            <a:ext cx="808964" cy="271040"/>
          </a:xfrm>
          <a:prstGeom prst="straightConnector1">
            <a:avLst/>
          </a:prstGeom>
          <a:ln w="28575">
            <a:prstDash val="sysDash"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>
            <a:cxnSpLocks/>
            <a:stCxn id="8" idx="0"/>
            <a:endCxn id="36" idx="1"/>
          </p:cNvCxnSpPr>
          <p:nvPr/>
        </p:nvCxnSpPr>
        <p:spPr>
          <a:xfrm>
            <a:off x="7267058" y="4223936"/>
            <a:ext cx="1078967" cy="448968"/>
          </a:xfrm>
          <a:prstGeom prst="straightConnector1">
            <a:avLst/>
          </a:prstGeom>
          <a:ln w="28575">
            <a:prstDash val="sysDash"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met pijl 42"/>
          <p:cNvCxnSpPr>
            <a:cxnSpLocks/>
            <a:stCxn id="9" idx="0"/>
            <a:endCxn id="34" idx="1"/>
          </p:cNvCxnSpPr>
          <p:nvPr/>
        </p:nvCxnSpPr>
        <p:spPr>
          <a:xfrm>
            <a:off x="7267058" y="4223936"/>
            <a:ext cx="268958" cy="898973"/>
          </a:xfrm>
          <a:prstGeom prst="straightConnector1">
            <a:avLst/>
          </a:prstGeom>
          <a:ln w="28575">
            <a:prstDash val="sysDash"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fgeronde rechthoek 11"/>
          <p:cNvSpPr/>
          <p:nvPr/>
        </p:nvSpPr>
        <p:spPr>
          <a:xfrm>
            <a:off x="7356014" y="3519001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 err="1"/>
              <a:t>Destroy</a:t>
            </a:r>
            <a:endParaRPr lang="nl-BE" sz="1100" dirty="0"/>
          </a:p>
        </p:txBody>
      </p:sp>
      <p:sp>
        <p:nvSpPr>
          <p:cNvPr id="25" name="Tekstvak 24"/>
          <p:cNvSpPr txBox="1"/>
          <p:nvPr/>
        </p:nvSpPr>
        <p:spPr>
          <a:xfrm flipH="1">
            <a:off x="4925987" y="2438989"/>
            <a:ext cx="2160024" cy="1170013"/>
          </a:xfrm>
          <a:prstGeom prst="borderCallout1">
            <a:avLst>
              <a:gd name="adj1" fmla="val 18750"/>
              <a:gd name="adj2" fmla="val -8333"/>
              <a:gd name="adj3" fmla="val 92159"/>
              <a:gd name="adj4" fmla="val -30982"/>
            </a:avLst>
          </a:prstGeom>
          <a:solidFill>
            <a:schemeClr val="accent1"/>
          </a:solidFill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 err="1">
                <a:solidFill>
                  <a:schemeClr val="tx1"/>
                </a:solidFill>
              </a:rPr>
              <a:t>Each</a:t>
            </a:r>
            <a:r>
              <a:rPr lang="nl-BE" b="0" dirty="0">
                <a:solidFill>
                  <a:schemeClr val="tx1"/>
                </a:solidFill>
              </a:rPr>
              <a:t> Target </a:t>
            </a:r>
            <a:r>
              <a:rPr lang="nl-BE" b="0" dirty="0" err="1">
                <a:solidFill>
                  <a:schemeClr val="tx1"/>
                </a:solidFill>
              </a:rPr>
              <a:t>destroyed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within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the</a:t>
            </a:r>
            <a:r>
              <a:rPr lang="nl-BE" b="0" dirty="0">
                <a:solidFill>
                  <a:schemeClr val="tx1"/>
                </a:solidFill>
              </a:rPr>
              <a:t> </a:t>
            </a:r>
          </a:p>
          <a:p>
            <a:r>
              <a:rPr lang="nl-BE" b="0" dirty="0" err="1">
                <a:solidFill>
                  <a:schemeClr val="tx1"/>
                </a:solidFill>
              </a:rPr>
              <a:t>Engage</a:t>
            </a:r>
            <a:r>
              <a:rPr lang="nl-BE" b="0" dirty="0">
                <a:solidFill>
                  <a:schemeClr val="tx1"/>
                </a:solidFill>
              </a:rPr>
              <a:t> Zone </a:t>
            </a:r>
            <a:r>
              <a:rPr lang="nl-BE" b="0" dirty="0" err="1">
                <a:solidFill>
                  <a:schemeClr val="tx1"/>
                </a:solidFill>
              </a:rPr>
              <a:t>will</a:t>
            </a:r>
            <a:r>
              <a:rPr lang="nl-BE" b="0" dirty="0">
                <a:solidFill>
                  <a:schemeClr val="tx1"/>
                </a:solidFill>
              </a:rPr>
              <a:t> trigger a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Destroy</a:t>
            </a:r>
            <a:r>
              <a:rPr lang="nl-BE" b="0" dirty="0">
                <a:solidFill>
                  <a:schemeClr val="tx1"/>
                </a:solidFill>
              </a:rPr>
              <a:t> event in AI_CAS_ZONE,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bearing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the</a:t>
            </a:r>
            <a:r>
              <a:rPr lang="nl-BE" b="0" dirty="0">
                <a:solidFill>
                  <a:schemeClr val="tx1"/>
                </a:solidFill>
              </a:rPr>
              <a:t> UNIT </a:t>
            </a:r>
            <a:r>
              <a:rPr lang="nl-BE" b="0" dirty="0" err="1">
                <a:solidFill>
                  <a:schemeClr val="tx1"/>
                </a:solidFill>
              </a:rPr>
              <a:t>that</a:t>
            </a:r>
            <a:r>
              <a:rPr lang="nl-BE" b="0" dirty="0">
                <a:solidFill>
                  <a:schemeClr val="tx1"/>
                </a:solidFill>
              </a:rPr>
              <a:t> was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destroyed</a:t>
            </a:r>
            <a:r>
              <a:rPr lang="nl-BE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Vermenigvuldigingsteken 2"/>
          <p:cNvSpPr/>
          <p:nvPr/>
        </p:nvSpPr>
        <p:spPr>
          <a:xfrm>
            <a:off x="7896020" y="3429000"/>
            <a:ext cx="990011" cy="990011"/>
          </a:xfrm>
          <a:prstGeom prst="mathMultiply">
            <a:avLst>
              <a:gd name="adj1" fmla="val 1165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93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Vrije vorm: vorm 25"/>
          <p:cNvSpPr/>
          <p:nvPr/>
        </p:nvSpPr>
        <p:spPr>
          <a:xfrm>
            <a:off x="3035966" y="2877424"/>
            <a:ext cx="2315361" cy="3573710"/>
          </a:xfrm>
          <a:custGeom>
            <a:avLst/>
            <a:gdLst>
              <a:gd name="connsiteX0" fmla="*/ 0 w 2315361"/>
              <a:gd name="connsiteY0" fmla="*/ 134224 h 3573710"/>
              <a:gd name="connsiteX1" fmla="*/ 1837189 w 2315361"/>
              <a:gd name="connsiteY1" fmla="*/ 0 h 3573710"/>
              <a:gd name="connsiteX2" fmla="*/ 2315361 w 2315361"/>
              <a:gd name="connsiteY2" fmla="*/ 3187816 h 3573710"/>
              <a:gd name="connsiteX3" fmla="*/ 360727 w 2315361"/>
              <a:gd name="connsiteY3" fmla="*/ 3573710 h 3573710"/>
              <a:gd name="connsiteX4" fmla="*/ 0 w 2315361"/>
              <a:gd name="connsiteY4" fmla="*/ 134224 h 357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361" h="3573710">
                <a:moveTo>
                  <a:pt x="0" y="134224"/>
                </a:moveTo>
                <a:lnTo>
                  <a:pt x="1837189" y="0"/>
                </a:lnTo>
                <a:lnTo>
                  <a:pt x="2315361" y="3187816"/>
                </a:lnTo>
                <a:lnTo>
                  <a:pt x="360727" y="3573710"/>
                </a:lnTo>
                <a:lnTo>
                  <a:pt x="0" y="134224"/>
                </a:lnTo>
                <a:close/>
              </a:path>
            </a:pathLst>
          </a:cu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lt1"/>
              </a:solidFill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5116751" y="5769026"/>
            <a:ext cx="990010" cy="430887"/>
          </a:xfrm>
          <a:prstGeom prst="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PATROL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9" name="Ovaal 28"/>
          <p:cNvSpPr/>
          <p:nvPr/>
        </p:nvSpPr>
        <p:spPr>
          <a:xfrm>
            <a:off x="6816008" y="3429000"/>
            <a:ext cx="2340026" cy="23400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0" name="Tekstvak 29"/>
          <p:cNvSpPr txBox="1"/>
          <p:nvPr/>
        </p:nvSpPr>
        <p:spPr>
          <a:xfrm>
            <a:off x="8436026" y="5319021"/>
            <a:ext cx="990010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ENGAGE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7" name="Ovaal 36"/>
          <p:cNvSpPr/>
          <p:nvPr/>
        </p:nvSpPr>
        <p:spPr>
          <a:xfrm>
            <a:off x="8346025" y="2798993"/>
            <a:ext cx="540006" cy="54000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Afbeelding 37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46025" y="2888994"/>
            <a:ext cx="540006" cy="327783"/>
          </a:xfrm>
          <a:prstGeom prst="rect">
            <a:avLst/>
          </a:prstGeom>
        </p:spPr>
      </p:pic>
      <p:sp>
        <p:nvSpPr>
          <p:cNvPr id="39" name="Ovaal 38"/>
          <p:cNvSpPr/>
          <p:nvPr/>
        </p:nvSpPr>
        <p:spPr>
          <a:xfrm>
            <a:off x="7716018" y="6129030"/>
            <a:ext cx="540006" cy="54000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Afbeelding 39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6018" y="6219031"/>
            <a:ext cx="540006" cy="3277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ai does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know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targets, </a:t>
            </a:r>
            <a:r>
              <a:rPr lang="nl-BE" dirty="0" err="1"/>
              <a:t>so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keeps</a:t>
            </a:r>
            <a:r>
              <a:rPr lang="nl-BE" dirty="0"/>
              <a:t> </a:t>
            </a:r>
            <a:r>
              <a:rPr lang="nl-BE" dirty="0" err="1"/>
              <a:t>looking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them</a:t>
            </a:r>
            <a:r>
              <a:rPr lang="nl-BE" dirty="0"/>
              <a:t>…</a:t>
            </a:r>
          </a:p>
        </p:txBody>
      </p:sp>
      <p:sp>
        <p:nvSpPr>
          <p:cNvPr id="4" name="Ovaal 3"/>
          <p:cNvSpPr/>
          <p:nvPr/>
        </p:nvSpPr>
        <p:spPr>
          <a:xfrm>
            <a:off x="1145945" y="5229021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1865953" y="5139019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1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8616029" y="5049018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7" name="Groep 6"/>
          <p:cNvGrpSpPr/>
          <p:nvPr/>
        </p:nvGrpSpPr>
        <p:grpSpPr>
          <a:xfrm rot="15001817">
            <a:off x="8812149" y="4402891"/>
            <a:ext cx="540007" cy="540007"/>
            <a:chOff x="3665972" y="2888994"/>
            <a:chExt cx="540007" cy="540007"/>
          </a:xfrm>
        </p:grpSpPr>
        <p:sp>
          <p:nvSpPr>
            <p:cNvPr id="8" name="Ovaal 7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" name="Rechte verbindingslijn 9"/>
          <p:cNvCxnSpPr/>
          <p:nvPr/>
        </p:nvCxnSpPr>
        <p:spPr>
          <a:xfrm>
            <a:off x="1685951" y="6039029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al 20"/>
          <p:cNvSpPr/>
          <p:nvPr/>
        </p:nvSpPr>
        <p:spPr>
          <a:xfrm>
            <a:off x="9966043" y="5499023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10866053" y="5679025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4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4" name="Afgeronde rechthoek 11"/>
          <p:cNvSpPr/>
          <p:nvPr/>
        </p:nvSpPr>
        <p:spPr>
          <a:xfrm>
            <a:off x="8436026" y="4059007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 err="1"/>
              <a:t>Engage</a:t>
            </a:r>
            <a:endParaRPr lang="nl-BE" sz="1100" dirty="0"/>
          </a:p>
        </p:txBody>
      </p:sp>
      <p:cxnSp>
        <p:nvCxnSpPr>
          <p:cNvPr id="45" name="Rechte verbindingslijn met pijl 44"/>
          <p:cNvCxnSpPr>
            <a:cxnSpLocks/>
            <a:stCxn id="9" idx="0"/>
          </p:cNvCxnSpPr>
          <p:nvPr/>
        </p:nvCxnSpPr>
        <p:spPr>
          <a:xfrm flipH="1">
            <a:off x="7356016" y="4765107"/>
            <a:ext cx="1472367" cy="733916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/>
          <p:cNvSpPr txBox="1"/>
          <p:nvPr/>
        </p:nvSpPr>
        <p:spPr>
          <a:xfrm flipH="1">
            <a:off x="5105989" y="2798993"/>
            <a:ext cx="2160024" cy="810009"/>
          </a:xfrm>
          <a:prstGeom prst="borderCallout1">
            <a:avLst>
              <a:gd name="adj1" fmla="val 18750"/>
              <a:gd name="adj2" fmla="val -8333"/>
              <a:gd name="adj3" fmla="val 159785"/>
              <a:gd name="adj4" fmla="val -55364"/>
            </a:avLst>
          </a:prstGeom>
          <a:solidFill>
            <a:schemeClr val="accent1"/>
          </a:solidFill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 err="1">
                <a:solidFill>
                  <a:schemeClr val="tx1"/>
                </a:solidFill>
              </a:rPr>
              <a:t>When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all</a:t>
            </a:r>
            <a:r>
              <a:rPr lang="nl-BE" b="0" dirty="0">
                <a:solidFill>
                  <a:schemeClr val="tx1"/>
                </a:solidFill>
              </a:rPr>
              <a:t> Targets are </a:t>
            </a:r>
            <a:r>
              <a:rPr lang="nl-BE" b="0" dirty="0" err="1">
                <a:solidFill>
                  <a:schemeClr val="tx1"/>
                </a:solidFill>
              </a:rPr>
              <a:t>Destroyed</a:t>
            </a:r>
            <a:r>
              <a:rPr lang="nl-BE" b="0" dirty="0">
                <a:solidFill>
                  <a:schemeClr val="tx1"/>
                </a:solidFill>
              </a:rPr>
              <a:t>,</a:t>
            </a:r>
          </a:p>
          <a:p>
            <a:r>
              <a:rPr lang="nl-BE" b="0" dirty="0" err="1">
                <a:solidFill>
                  <a:schemeClr val="tx1"/>
                </a:solidFill>
              </a:rPr>
              <a:t>the</a:t>
            </a:r>
            <a:r>
              <a:rPr lang="nl-BE" b="0" dirty="0">
                <a:solidFill>
                  <a:schemeClr val="tx1"/>
                </a:solidFill>
              </a:rPr>
              <a:t> AI_CAS_ZONE </a:t>
            </a:r>
            <a:r>
              <a:rPr lang="nl-BE" b="0" dirty="0" err="1">
                <a:solidFill>
                  <a:schemeClr val="tx1"/>
                </a:solidFill>
              </a:rPr>
              <a:t>will</a:t>
            </a:r>
            <a:r>
              <a:rPr lang="nl-BE" b="0" dirty="0">
                <a:solidFill>
                  <a:schemeClr val="tx1"/>
                </a:solidFill>
              </a:rPr>
              <a:t> keep on</a:t>
            </a:r>
          </a:p>
          <a:p>
            <a:r>
              <a:rPr lang="nl-BE" b="0" dirty="0" err="1">
                <a:solidFill>
                  <a:schemeClr val="tx1"/>
                </a:solidFill>
              </a:rPr>
              <a:t>Engaging</a:t>
            </a:r>
            <a:r>
              <a:rPr lang="nl-BE" b="0" dirty="0">
                <a:solidFill>
                  <a:schemeClr val="tx1"/>
                </a:solidFill>
              </a:rPr>
              <a:t>, </a:t>
            </a:r>
            <a:r>
              <a:rPr lang="nl-BE" b="0" dirty="0" err="1">
                <a:solidFill>
                  <a:schemeClr val="tx1"/>
                </a:solidFill>
              </a:rPr>
              <a:t>searching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for</a:t>
            </a:r>
            <a:r>
              <a:rPr lang="nl-BE" b="0" dirty="0">
                <a:solidFill>
                  <a:schemeClr val="tx1"/>
                </a:solidFill>
              </a:rPr>
              <a:t> targets.</a:t>
            </a:r>
          </a:p>
        </p:txBody>
      </p:sp>
    </p:spTree>
    <p:extLst>
      <p:ext uri="{BB962C8B-B14F-4D97-AF65-F5344CB8AC3E}">
        <p14:creationId xmlns:p14="http://schemas.microsoft.com/office/powerpoint/2010/main" val="2204077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DCS">
      <a:dk1>
        <a:srgbClr val="2C2C2C"/>
      </a:dk1>
      <a:lt1>
        <a:srgbClr val="FFFFFF"/>
      </a:lt1>
      <a:dk2>
        <a:srgbClr val="3FA8FF"/>
      </a:dk2>
      <a:lt2>
        <a:srgbClr val="F2F2F2"/>
      </a:lt2>
      <a:accent1>
        <a:srgbClr val="004274"/>
      </a:accent1>
      <a:accent2>
        <a:srgbClr val="B00000"/>
      </a:accent2>
      <a:accent3>
        <a:srgbClr val="1299FF"/>
      </a:accent3>
      <a:accent4>
        <a:srgbClr val="FF4747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tx1">
                <a:alpha val="20000"/>
              </a:schemeClr>
            </a:gs>
            <a:gs pos="100000">
              <a:srgbClr val="FFFFFF"/>
            </a:gs>
            <a:gs pos="34000">
              <a:schemeClr val="tx1">
                <a:alpha val="35000"/>
              </a:schemeClr>
            </a:gs>
            <a:gs pos="100000">
              <a:schemeClr val="tx1"/>
            </a:gs>
          </a:gsLst>
          <a:lin ang="16200000" scaled="1"/>
          <a:tileRect/>
        </a:gradFill>
        <a:ln w="19050">
          <a:solidFill>
            <a:schemeClr val="accent1"/>
          </a:solidFill>
        </a:ln>
      </a:spPr>
      <a:bodyPr rtlCol="0" anchor="t"/>
      <a:lstStyle>
        <a:defPPr algn="ctr">
          <a:defRPr sz="2000" b="1" dirty="0">
            <a:solidFill>
              <a:schemeClr val="accent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28575">
          <a:headEnd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28575"/>
      </a:spPr>
      <a:bodyPr wrap="square" rtlCol="0">
        <a:noAutofit/>
      </a:bodyPr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TM03090430[[fn=Aaneengesloten]]</Template>
  <TotalTime>11581</TotalTime>
  <Words>339</Words>
  <Application>Microsoft Office PowerPoint</Application>
  <PresentationFormat>Breedbeeld</PresentationFormat>
  <Paragraphs>117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Corbel</vt:lpstr>
      <vt:lpstr>Wingdings</vt:lpstr>
      <vt:lpstr>Gestreept</vt:lpstr>
      <vt:lpstr>moose for dcs world close air support (CAS)</vt:lpstr>
      <vt:lpstr>AI_CAS_ZONE finite state machine</vt:lpstr>
      <vt:lpstr>a process that holds the ai in a patrol zone and engages the ai in an engage zone.</vt:lpstr>
      <vt:lpstr>a process that needs to be started.</vt:lpstr>
      <vt:lpstr>routes the AI to random points in the patrol zone.</vt:lpstr>
      <vt:lpstr>routes the ai to random points in the engage zone when engage.</vt:lpstr>
      <vt:lpstr>only targets in the engage zone will be engaged.</vt:lpstr>
      <vt:lpstr>targets destroyed are reported.</vt:lpstr>
      <vt:lpstr>ai does not know the targets, so it keeps looking for them…</vt:lpstr>
      <vt:lpstr>accomplish the cas task through external observers or timers etc.</vt:lpstr>
      <vt:lpstr>when accomplished, fly back to the patrol zone…</vt:lpstr>
      <vt:lpstr>rtb when out of fuel or when commanded to fly home.</vt:lpstr>
      <vt:lpstr>moose for dcs world close air support CAS-001 - CAS in a Zone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Dcs world mission Development with moose</dc:title>
  <dc:creator>Sven Van de Velde</dc:creator>
  <cp:lastModifiedBy>Sven Van de Velde</cp:lastModifiedBy>
  <cp:revision>468</cp:revision>
  <dcterms:created xsi:type="dcterms:W3CDTF">2016-04-14T07:37:30Z</dcterms:created>
  <dcterms:modified xsi:type="dcterms:W3CDTF">2017-01-16T12:57:40Z</dcterms:modified>
</cp:coreProperties>
</file>